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0.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1.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1.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725" r:id="rId4"/>
    <p:sldMasterId id="2147483700" r:id="rId5"/>
    <p:sldMasterId id="2147483737" r:id="rId6"/>
    <p:sldMasterId id="2147483669" r:id="rId7"/>
    <p:sldMasterId id="2147483703" r:id="rId8"/>
    <p:sldMasterId id="2147483694" r:id="rId9"/>
    <p:sldMasterId id="2147483721" r:id="rId10"/>
    <p:sldMasterId id="2147483697" r:id="rId11"/>
    <p:sldMasterId id="2147483682" r:id="rId12"/>
    <p:sldMasterId id="2147483672" r:id="rId13"/>
    <p:sldMasterId id="2147483678" r:id="rId14"/>
    <p:sldMasterId id="2147483675" r:id="rId15"/>
    <p:sldMasterId id="2147483718" r:id="rId16"/>
    <p:sldMasterId id="2147483715" r:id="rId17"/>
    <p:sldMasterId id="2147483749" r:id="rId18"/>
    <p:sldMasterId id="2147483752" r:id="rId19"/>
    <p:sldMasterId id="2147483755" r:id="rId20"/>
    <p:sldMasterId id="2147483759" r:id="rId21"/>
    <p:sldMasterId id="2147483784" r:id="rId22"/>
    <p:sldMasterId id="2147483806" r:id="rId23"/>
  </p:sldMasterIdLst>
  <p:notesMasterIdLst>
    <p:notesMasterId r:id="rId50"/>
  </p:notesMasterIdLst>
  <p:handoutMasterIdLst>
    <p:handoutMasterId r:id="rId51"/>
  </p:handoutMasterIdLst>
  <p:sldIdLst>
    <p:sldId id="256" r:id="rId24"/>
    <p:sldId id="331" r:id="rId25"/>
    <p:sldId id="384" r:id="rId26"/>
    <p:sldId id="356" r:id="rId27"/>
    <p:sldId id="327" r:id="rId28"/>
    <p:sldId id="326" r:id="rId29"/>
    <p:sldId id="330" r:id="rId30"/>
    <p:sldId id="289" r:id="rId31"/>
    <p:sldId id="395" r:id="rId32"/>
    <p:sldId id="391" r:id="rId33"/>
    <p:sldId id="396" r:id="rId34"/>
    <p:sldId id="398" r:id="rId35"/>
    <p:sldId id="404" r:id="rId36"/>
    <p:sldId id="397" r:id="rId37"/>
    <p:sldId id="400" r:id="rId38"/>
    <p:sldId id="405" r:id="rId39"/>
    <p:sldId id="406" r:id="rId40"/>
    <p:sldId id="407" r:id="rId41"/>
    <p:sldId id="408" r:id="rId42"/>
    <p:sldId id="402" r:id="rId43"/>
    <p:sldId id="403" r:id="rId44"/>
    <p:sldId id="409" r:id="rId45"/>
    <p:sldId id="386" r:id="rId46"/>
    <p:sldId id="385" r:id="rId47"/>
    <p:sldId id="367" r:id="rId48"/>
    <p:sldId id="387" r:id="rId49"/>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0EE2"/>
    <a:srgbClr val="BCE4CB"/>
    <a:srgbClr val="BCE4C4"/>
    <a:srgbClr val="BDE5BB"/>
    <a:srgbClr val="C3DDCC"/>
    <a:srgbClr val="99FFCC"/>
    <a:srgbClr val="CCFFFF"/>
    <a:srgbClr val="CCFFCC"/>
    <a:srgbClr val="66FF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780" autoAdjust="0"/>
    <p:restoredTop sz="90421" autoAdjust="0"/>
  </p:normalViewPr>
  <p:slideViewPr>
    <p:cSldViewPr>
      <p:cViewPr>
        <p:scale>
          <a:sx n="80" d="100"/>
          <a:sy n="80" d="100"/>
        </p:scale>
        <p:origin x="-608" y="-4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4" d="100"/>
        <a:sy n="64" d="100"/>
      </p:scale>
      <p:origin x="0" y="0"/>
    </p:cViewPr>
  </p:sorterViewPr>
  <p:notesViewPr>
    <p:cSldViewPr>
      <p:cViewPr>
        <p:scale>
          <a:sx n="66" d="100"/>
          <a:sy n="66" d="100"/>
        </p:scale>
        <p:origin x="-1856" y="-12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07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DD095D70-BCA5-4AA9-800E-A1F2713C4315}" type="datetimeFigureOut">
              <a:rPr lang="en-US" smtClean="0"/>
              <a:pPr/>
              <a:t>1/18/2017</a:t>
            </a:fld>
            <a:endParaRPr lang="en-US" dirty="0"/>
          </a:p>
        </p:txBody>
      </p:sp>
      <p:sp>
        <p:nvSpPr>
          <p:cNvPr id="4" name="Footer Placeholder 3"/>
          <p:cNvSpPr>
            <a:spLocks noGrp="1"/>
          </p:cNvSpPr>
          <p:nvPr>
            <p:ph type="ftr" sz="quarter" idx="2"/>
          </p:nvPr>
        </p:nvSpPr>
        <p:spPr>
          <a:xfrm>
            <a:off x="2" y="6658443"/>
            <a:ext cx="4029282" cy="35076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53B99A79-0A7D-4778-B42D-6CC72BBA35E5}" type="slidenum">
              <a:rPr lang="en-US" smtClean="0"/>
              <a:pPr/>
              <a:t>‹#›</a:t>
            </a:fld>
            <a:endParaRPr lang="en-US" dirty="0"/>
          </a:p>
        </p:txBody>
      </p:sp>
    </p:spTree>
    <p:extLst>
      <p:ext uri="{BB962C8B-B14F-4D97-AF65-F5344CB8AC3E}">
        <p14:creationId xmlns:p14="http://schemas.microsoft.com/office/powerpoint/2010/main" val="135199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07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014" y="0"/>
            <a:ext cx="4029282" cy="350760"/>
          </a:xfrm>
          <a:prstGeom prst="rect">
            <a:avLst/>
          </a:prstGeom>
        </p:spPr>
        <p:txBody>
          <a:bodyPr vert="horz" lIns="91440" tIns="45720" rIns="91440" bIns="45720" rtlCol="0"/>
          <a:lstStyle>
            <a:lvl1pPr algn="r">
              <a:defRPr sz="1200"/>
            </a:lvl1pPr>
          </a:lstStyle>
          <a:p>
            <a:fld id="{E028D7B2-5638-4EC2-AF1E-938570F5187D}" type="datetimeFigureOut">
              <a:rPr lang="en-US" smtClean="0"/>
              <a:pPr/>
              <a:t>1/18/2017</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482" y="3330420"/>
            <a:ext cx="7435436" cy="31544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6658443"/>
            <a:ext cx="4029282" cy="35076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014" y="6658443"/>
            <a:ext cx="4029282" cy="350760"/>
          </a:xfrm>
          <a:prstGeom prst="rect">
            <a:avLst/>
          </a:prstGeom>
        </p:spPr>
        <p:txBody>
          <a:bodyPr vert="horz" lIns="91440" tIns="45720" rIns="91440" bIns="45720" rtlCol="0" anchor="b"/>
          <a:lstStyle>
            <a:lvl1pPr algn="r">
              <a:defRPr sz="1200"/>
            </a:lvl1pPr>
          </a:lstStyle>
          <a:p>
            <a:fld id="{E36C9A39-B4AC-42E0-B98C-756EAF68BD0A}" type="slidenum">
              <a:rPr lang="en-US" smtClean="0"/>
              <a:pPr/>
              <a:t>‹#›</a:t>
            </a:fld>
            <a:endParaRPr lang="en-US" dirty="0"/>
          </a:p>
        </p:txBody>
      </p:sp>
    </p:spTree>
    <p:extLst>
      <p:ext uri="{BB962C8B-B14F-4D97-AF65-F5344CB8AC3E}">
        <p14:creationId xmlns:p14="http://schemas.microsoft.com/office/powerpoint/2010/main" val="367732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1</a:t>
            </a:fld>
            <a:endParaRPr lang="en-US" dirty="0"/>
          </a:p>
        </p:txBody>
      </p:sp>
    </p:spTree>
    <p:extLst>
      <p:ext uri="{BB962C8B-B14F-4D97-AF65-F5344CB8AC3E}">
        <p14:creationId xmlns:p14="http://schemas.microsoft.com/office/powerpoint/2010/main" val="4242607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 route,</a:t>
            </a:r>
            <a:r>
              <a:rPr lang="en-US" baseline="0" dirty="0" smtClean="0"/>
              <a:t> based on information in the 2009 NEMI No-Mo Transportation Plan.</a:t>
            </a:r>
          </a:p>
          <a:p>
            <a:r>
              <a:rPr lang="en-US" baseline="0" dirty="0" smtClean="0"/>
              <a:t>Follow road rights-of-way, utility corridors, active rail corridors.  Can have on-road facilities (widened shoulders or bike lanes), but strong preference for bicycle paths separate from the road.  Surface could be crushed limestone or asphalt (nicer user experience, but more expensive to build and maintain). </a:t>
            </a:r>
          </a:p>
          <a:p>
            <a:endParaRPr lang="en-US" baseline="0" dirty="0" smtClean="0"/>
          </a:p>
          <a:p>
            <a:r>
              <a:rPr lang="en-US" baseline="0" dirty="0" smtClean="0"/>
              <a:t>Just over 22 miles of the trail through Roscommon County</a:t>
            </a:r>
          </a:p>
        </p:txBody>
      </p:sp>
      <p:sp>
        <p:nvSpPr>
          <p:cNvPr id="4" name="Slide Number Placeholder 3"/>
          <p:cNvSpPr>
            <a:spLocks noGrp="1"/>
          </p:cNvSpPr>
          <p:nvPr>
            <p:ph type="sldNum" sz="quarter" idx="10"/>
          </p:nvPr>
        </p:nvSpPr>
        <p:spPr/>
        <p:txBody>
          <a:bodyPr/>
          <a:lstStyle/>
          <a:p>
            <a:fld id="{E36C9A39-B4AC-42E0-B98C-756EAF68BD0A}" type="slidenum">
              <a:rPr lang="en-US" smtClean="0"/>
              <a:pPr/>
              <a:t>10</a:t>
            </a:fld>
            <a:endParaRPr lang="en-US" dirty="0"/>
          </a:p>
        </p:txBody>
      </p:sp>
    </p:spTree>
    <p:extLst>
      <p:ext uri="{BB962C8B-B14F-4D97-AF65-F5344CB8AC3E}">
        <p14:creationId xmlns:p14="http://schemas.microsoft.com/office/powerpoint/2010/main" val="160109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FB7230F-4AA7-44CB-8556-FCB405B5F13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478156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7230F-4AA7-44CB-8556-FCB405B5F13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478156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a:t>
            </a:r>
            <a:r>
              <a:rPr lang="en-US" baseline="0" dirty="0" smtClean="0"/>
              <a:t>ern end of trail in the county:  follows south side of N. Roscommon Road/W. Federal Hwy. in Gerrish Twp.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Higgins Twp: Follows</a:t>
            </a:r>
            <a:r>
              <a:rPr lang="en-US" dirty="0" smtClean="0"/>
              <a:t> along </a:t>
            </a:r>
            <a:r>
              <a:rPr lang="en-US" baseline="0" dirty="0" smtClean="0"/>
              <a:t>active railroad and Old M-76 through Village of Roscommon. There iare</a:t>
            </a:r>
            <a:r>
              <a:rPr lang="en-US" dirty="0" smtClean="0"/>
              <a:t> </a:t>
            </a:r>
            <a:r>
              <a:rPr lang="en-US" baseline="0" dirty="0" smtClean="0"/>
              <a:t>approx. 1.5 miles of existing sidewalk in Village of Roscommon from Chevrolet dealership to just south of Fire Dept. building, but only 4’ or 6’ wide, and some areas need replacement.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Connections with North Higgins Lake State Park, KOA campgrounds on Federal Road, Wallace Park, Roscommon Metro Park and Tisdale Triangle trail system. </a:t>
            </a:r>
          </a:p>
        </p:txBody>
      </p:sp>
      <p:sp>
        <p:nvSpPr>
          <p:cNvPr id="4" name="Slide Number Placeholder 3"/>
          <p:cNvSpPr>
            <a:spLocks noGrp="1"/>
          </p:cNvSpPr>
          <p:nvPr>
            <p:ph type="sldNum" sz="quarter" idx="10"/>
          </p:nvPr>
        </p:nvSpPr>
        <p:spPr/>
        <p:txBody>
          <a:bodyPr/>
          <a:lstStyle/>
          <a:p>
            <a:fld id="{FFB7230F-4AA7-44CB-8556-FCB405B5F13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78156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7230F-4AA7-44CB-8556-FCB405B5F13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478156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15</a:t>
            </a:fld>
            <a:endParaRPr lang="en-US" dirty="0"/>
          </a:p>
        </p:txBody>
      </p:sp>
    </p:spTree>
    <p:extLst>
      <p:ext uri="{BB962C8B-B14F-4D97-AF65-F5344CB8AC3E}">
        <p14:creationId xmlns:p14="http://schemas.microsoft.com/office/powerpoint/2010/main" val="705151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16</a:t>
            </a:fld>
            <a:endParaRPr lang="en-US" dirty="0"/>
          </a:p>
        </p:txBody>
      </p:sp>
    </p:spTree>
    <p:extLst>
      <p:ext uri="{BB962C8B-B14F-4D97-AF65-F5344CB8AC3E}">
        <p14:creationId xmlns:p14="http://schemas.microsoft.com/office/powerpoint/2010/main" val="705151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17</a:t>
            </a:fld>
            <a:endParaRPr lang="en-US" dirty="0"/>
          </a:p>
        </p:txBody>
      </p:sp>
    </p:spTree>
    <p:extLst>
      <p:ext uri="{BB962C8B-B14F-4D97-AF65-F5344CB8AC3E}">
        <p14:creationId xmlns:p14="http://schemas.microsoft.com/office/powerpoint/2010/main" val="70515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18</a:t>
            </a:fld>
            <a:endParaRPr lang="en-US" dirty="0"/>
          </a:p>
        </p:txBody>
      </p:sp>
    </p:spTree>
    <p:extLst>
      <p:ext uri="{BB962C8B-B14F-4D97-AF65-F5344CB8AC3E}">
        <p14:creationId xmlns:p14="http://schemas.microsoft.com/office/powerpoint/2010/main" val="705151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19</a:t>
            </a:fld>
            <a:endParaRPr lang="en-US" dirty="0"/>
          </a:p>
        </p:txBody>
      </p:sp>
    </p:spTree>
    <p:extLst>
      <p:ext uri="{BB962C8B-B14F-4D97-AF65-F5344CB8AC3E}">
        <p14:creationId xmlns:p14="http://schemas.microsoft.com/office/powerpoint/2010/main" val="70515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2</a:t>
            </a:fld>
            <a:endParaRPr lang="en-US" dirty="0"/>
          </a:p>
        </p:txBody>
      </p:sp>
    </p:spTree>
    <p:extLst>
      <p:ext uri="{BB962C8B-B14F-4D97-AF65-F5344CB8AC3E}">
        <p14:creationId xmlns:p14="http://schemas.microsoft.com/office/powerpoint/2010/main" val="3835734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used to</a:t>
            </a:r>
            <a:r>
              <a:rPr lang="en-US" baseline="0" dirty="0" smtClean="0"/>
              <a:t> cover costs of surveying, design engineering and construction engineering.</a:t>
            </a:r>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20</a:t>
            </a:fld>
            <a:endParaRPr lang="en-US" dirty="0"/>
          </a:p>
        </p:txBody>
      </p:sp>
    </p:spTree>
    <p:extLst>
      <p:ext uri="{BB962C8B-B14F-4D97-AF65-F5344CB8AC3E}">
        <p14:creationId xmlns:p14="http://schemas.microsoft.com/office/powerpoint/2010/main" val="705151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Trust Fund grant monies can be used to help with the match for TAP grants,</a:t>
            </a:r>
            <a:r>
              <a:rPr lang="en-US" baseline="0" dirty="0" smtClean="0"/>
              <a:t> but still need to show some local matching funds.  Does not cover survey, design engineering, &amp; construction engineering (TF grant would cover this). </a:t>
            </a:r>
          </a:p>
          <a:p>
            <a:endParaRPr lang="en-US" baseline="0" dirty="0" smtClean="0"/>
          </a:p>
          <a:p>
            <a:r>
              <a:rPr lang="en-US" baseline="0" dirty="0" smtClean="0"/>
              <a:t>Otsego County (have a County Administrator) is working with their Townships along the trail route (follows active rail line/Old US-27) and DNR/DOT.  The MDNR has a lease with the Lake State Railway for the land. 11 miles; crushed limestone; open to snowmobiles in winter. Est. construction cost:  $2,340,000.  County has been lead agency/grant applicant for the 11 mile</a:t>
            </a:r>
            <a:r>
              <a:rPr lang="en-US" dirty="0" smtClean="0"/>
              <a:t> south extension.</a:t>
            </a:r>
          </a:p>
          <a:p>
            <a:endParaRPr lang="en-US" dirty="0" smtClean="0"/>
          </a:p>
          <a:p>
            <a:r>
              <a:rPr lang="en-US" dirty="0" smtClean="0"/>
              <a:t>Crawford County RC applied for IBT grant for preliminary eng study of 30 mile route.</a:t>
            </a:r>
          </a:p>
          <a:p>
            <a:endParaRPr lang="en-US" dirty="0"/>
          </a:p>
          <a:p>
            <a:r>
              <a:rPr lang="en-US" dirty="0" smtClean="0"/>
              <a:t>Otsego County took lead on their IBT grants.</a:t>
            </a:r>
          </a:p>
          <a:p>
            <a:endParaRPr lang="en-US" dirty="0"/>
          </a:p>
          <a:p>
            <a:r>
              <a:rPr lang="en-US" dirty="0" smtClean="0"/>
              <a:t>Twps. Could apply for their own section of trail on for MNRTF or IBT grants; have agreement with RC to use ROW. </a:t>
            </a:r>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21</a:t>
            </a:fld>
            <a:endParaRPr lang="en-US" dirty="0"/>
          </a:p>
        </p:txBody>
      </p:sp>
    </p:spTree>
    <p:extLst>
      <p:ext uri="{BB962C8B-B14F-4D97-AF65-F5344CB8AC3E}">
        <p14:creationId xmlns:p14="http://schemas.microsoft.com/office/powerpoint/2010/main" val="70515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22</a:t>
            </a:fld>
            <a:endParaRPr lang="en-US" dirty="0"/>
          </a:p>
        </p:txBody>
      </p:sp>
    </p:spTree>
    <p:extLst>
      <p:ext uri="{BB962C8B-B14F-4D97-AF65-F5344CB8AC3E}">
        <p14:creationId xmlns:p14="http://schemas.microsoft.com/office/powerpoint/2010/main" val="705151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23</a:t>
            </a:fld>
            <a:endParaRPr lang="en-US" dirty="0"/>
          </a:p>
        </p:txBody>
      </p:sp>
    </p:spTree>
    <p:extLst>
      <p:ext uri="{BB962C8B-B14F-4D97-AF65-F5344CB8AC3E}">
        <p14:creationId xmlns:p14="http://schemas.microsoft.com/office/powerpoint/2010/main" val="123312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24</a:t>
            </a:fld>
            <a:endParaRPr lang="en-US" dirty="0"/>
          </a:p>
        </p:txBody>
      </p:sp>
    </p:spTree>
    <p:extLst>
      <p:ext uri="{BB962C8B-B14F-4D97-AF65-F5344CB8AC3E}">
        <p14:creationId xmlns:p14="http://schemas.microsoft.com/office/powerpoint/2010/main" val="1233426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25</a:t>
            </a:fld>
            <a:endParaRPr lang="en-US" dirty="0"/>
          </a:p>
        </p:txBody>
      </p:sp>
    </p:spTree>
    <p:extLst>
      <p:ext uri="{BB962C8B-B14F-4D97-AF65-F5344CB8AC3E}">
        <p14:creationId xmlns:p14="http://schemas.microsoft.com/office/powerpoint/2010/main" val="1382026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26</a:t>
            </a:fld>
            <a:endParaRPr lang="en-US" dirty="0"/>
          </a:p>
        </p:txBody>
      </p:sp>
    </p:spTree>
    <p:extLst>
      <p:ext uri="{BB962C8B-B14F-4D97-AF65-F5344CB8AC3E}">
        <p14:creationId xmlns:p14="http://schemas.microsoft.com/office/powerpoint/2010/main" val="295353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0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E36C9A39-B4AC-42E0-B98C-756EAF68BD0A}"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76833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4</a:t>
            </a:fld>
            <a:endParaRPr lang="en-US" dirty="0"/>
          </a:p>
        </p:txBody>
      </p:sp>
    </p:spTree>
    <p:extLst>
      <p:ext uri="{BB962C8B-B14F-4D97-AF65-F5344CB8AC3E}">
        <p14:creationId xmlns:p14="http://schemas.microsoft.com/office/powerpoint/2010/main" val="23826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5</a:t>
            </a:fld>
            <a:endParaRPr lang="en-US" dirty="0"/>
          </a:p>
        </p:txBody>
      </p:sp>
    </p:spTree>
    <p:extLst>
      <p:ext uri="{BB962C8B-B14F-4D97-AF65-F5344CB8AC3E}">
        <p14:creationId xmlns:p14="http://schemas.microsoft.com/office/powerpoint/2010/main" val="367965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6</a:t>
            </a:fld>
            <a:endParaRPr lang="en-US" dirty="0"/>
          </a:p>
        </p:txBody>
      </p:sp>
    </p:spTree>
    <p:extLst>
      <p:ext uri="{BB962C8B-B14F-4D97-AF65-F5344CB8AC3E}">
        <p14:creationId xmlns:p14="http://schemas.microsoft.com/office/powerpoint/2010/main" val="21915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7230F-4AA7-44CB-8556-FCB405B5F13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478156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8</a:t>
            </a:fld>
            <a:endParaRPr lang="en-US" dirty="0"/>
          </a:p>
        </p:txBody>
      </p:sp>
    </p:spTree>
    <p:extLst>
      <p:ext uri="{BB962C8B-B14F-4D97-AF65-F5344CB8AC3E}">
        <p14:creationId xmlns:p14="http://schemas.microsoft.com/office/powerpoint/2010/main" val="3921347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IBT Campaign</a:t>
            </a:r>
            <a:r>
              <a:rPr lang="en-US" baseline="0" dirty="0" smtClean="0"/>
              <a:t> underway: established non-profit entity with MI Fitness Fdtn. Serving as fiduciary to raise $160 million in private funding.  </a:t>
            </a:r>
            <a:endParaRPr lang="en-US" dirty="0"/>
          </a:p>
        </p:txBody>
      </p:sp>
      <p:sp>
        <p:nvSpPr>
          <p:cNvPr id="4" name="Slide Number Placeholder 3"/>
          <p:cNvSpPr>
            <a:spLocks noGrp="1"/>
          </p:cNvSpPr>
          <p:nvPr>
            <p:ph type="sldNum" sz="quarter" idx="10"/>
          </p:nvPr>
        </p:nvSpPr>
        <p:spPr/>
        <p:txBody>
          <a:bodyPr/>
          <a:lstStyle/>
          <a:p>
            <a:fld id="{E36C9A39-B4AC-42E0-B98C-756EAF68BD0A}" type="slidenum">
              <a:rPr lang="en-US" smtClean="0"/>
              <a:pPr/>
              <a:t>9</a:t>
            </a:fld>
            <a:endParaRPr lang="en-US" dirty="0"/>
          </a:p>
        </p:txBody>
      </p:sp>
    </p:spTree>
    <p:extLst>
      <p:ext uri="{BB962C8B-B14F-4D97-AF65-F5344CB8AC3E}">
        <p14:creationId xmlns:p14="http://schemas.microsoft.com/office/powerpoint/2010/main" val="212872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400800"/>
            <a:ext cx="2133600" cy="365125"/>
          </a:xfrm>
        </p:spPr>
        <p:txBody>
          <a:bodyPr/>
          <a:lstStyle/>
          <a:p>
            <a:fld id="{B52D5048-25CB-48C4-BA40-1C8221E85108}" type="datetimeFigureOut">
              <a:rPr lang="en-US" smtClean="0"/>
              <a:pPr/>
              <a:t>1/18/2017</a:t>
            </a:fld>
            <a:endParaRPr lang="en-US" dirty="0"/>
          </a:p>
        </p:txBody>
      </p:sp>
      <p:sp>
        <p:nvSpPr>
          <p:cNvPr id="6" name="Slide Number Placeholder 5"/>
          <p:cNvSpPr>
            <a:spLocks noGrp="1"/>
          </p:cNvSpPr>
          <p:nvPr>
            <p:ph type="sldNum" sz="quarter" idx="12"/>
          </p:nvPr>
        </p:nvSpPr>
        <p:spPr/>
        <p:txBody>
          <a:bodyPr/>
          <a:lstStyle/>
          <a:p>
            <a:fld id="{249EBD75-467E-4744-82CD-24B2EA7D5C32}" type="slidenum">
              <a:rPr lang="en-US" smtClean="0"/>
              <a:pPr/>
              <a:t>‹#›</a:t>
            </a:fld>
            <a:endParaRPr lang="en-US" dirty="0"/>
          </a:p>
        </p:txBody>
      </p:sp>
    </p:spTree>
    <p:extLst>
      <p:ext uri="{BB962C8B-B14F-4D97-AF65-F5344CB8AC3E}">
        <p14:creationId xmlns:p14="http://schemas.microsoft.com/office/powerpoint/2010/main" val="706598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195636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919917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2450663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3628245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562421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389059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2490202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C48131-58B7-4FFC-91FA-9F9B2F97E85E}"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8856D-1881-41AA-9B61-E54FBC77692E}" type="slidenum">
              <a:rPr lang="en-US" smtClean="0"/>
              <a:pPr/>
              <a:t>‹#›</a:t>
            </a:fld>
            <a:endParaRPr lang="en-US" dirty="0"/>
          </a:p>
        </p:txBody>
      </p:sp>
    </p:spTree>
    <p:extLst>
      <p:ext uri="{BB962C8B-B14F-4D97-AF65-F5344CB8AC3E}">
        <p14:creationId xmlns:p14="http://schemas.microsoft.com/office/powerpoint/2010/main" val="166375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C48131-58B7-4FFC-91FA-9F9B2F97E85E}"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8856D-1881-41AA-9B61-E54FBC77692E}" type="slidenum">
              <a:rPr lang="en-US" smtClean="0"/>
              <a:pPr/>
              <a:t>‹#›</a:t>
            </a:fld>
            <a:endParaRPr lang="en-US" dirty="0"/>
          </a:p>
        </p:txBody>
      </p:sp>
    </p:spTree>
    <p:extLst>
      <p:ext uri="{BB962C8B-B14F-4D97-AF65-F5344CB8AC3E}">
        <p14:creationId xmlns:p14="http://schemas.microsoft.com/office/powerpoint/2010/main" val="19589613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227630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2D5048-25CB-48C4-BA40-1C8221E85108}"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9EBD75-467E-4744-82CD-24B2EA7D5C32}" type="slidenum">
              <a:rPr lang="en-US" smtClean="0"/>
              <a:pPr/>
              <a:t>‹#›</a:t>
            </a:fld>
            <a:endParaRPr lang="en-US" dirty="0"/>
          </a:p>
        </p:txBody>
      </p:sp>
    </p:spTree>
    <p:extLst>
      <p:ext uri="{BB962C8B-B14F-4D97-AF65-F5344CB8AC3E}">
        <p14:creationId xmlns:p14="http://schemas.microsoft.com/office/powerpoint/2010/main" val="920173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411710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4249994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4162654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4119753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1132516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1482491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3327868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1355101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486412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05E35-6B47-40CF-9821-C6E78535BE5C}"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554401-15D6-45C1-8011-640DEC4661BC}" type="slidenum">
              <a:rPr lang="en-US" smtClean="0"/>
              <a:pPr/>
              <a:t>‹#›</a:t>
            </a:fld>
            <a:endParaRPr lang="en-US" dirty="0"/>
          </a:p>
        </p:txBody>
      </p:sp>
    </p:spTree>
    <p:extLst>
      <p:ext uri="{BB962C8B-B14F-4D97-AF65-F5344CB8AC3E}">
        <p14:creationId xmlns:p14="http://schemas.microsoft.com/office/powerpoint/2010/main" val="1373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781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2057400" y="1600200"/>
            <a:ext cx="6781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208380B-01E3-4268-A6C7-BC755AF4D82B}" type="datetimeFigureOut">
              <a:rPr lang="en-US" smtClean="0"/>
              <a:pPr/>
              <a:t>1/18/2017</a:t>
            </a:fld>
            <a:endParaRPr lang="en-US" dirty="0"/>
          </a:p>
        </p:txBody>
      </p:sp>
      <p:sp>
        <p:nvSpPr>
          <p:cNvPr id="5" name="Footer Placeholder 4"/>
          <p:cNvSpPr>
            <a:spLocks noGrp="1"/>
          </p:cNvSpPr>
          <p:nvPr>
            <p:ph type="ftr" sz="quarter" idx="11"/>
          </p:nvPr>
        </p:nvSpPr>
        <p:spPr/>
        <p:txBody>
          <a:bodyPr/>
          <a:lstStyle>
            <a:lvl1pPr>
              <a:defRPr sz="1400" b="1" i="1">
                <a:solidFill>
                  <a:schemeClr val="accent1">
                    <a:lumMod val="50000"/>
                  </a:schemeClr>
                </a:solidFill>
              </a:defRPr>
            </a:lvl1pPr>
          </a:lstStyle>
          <a:p>
            <a:r>
              <a:rPr lang="en-US" dirty="0" smtClean="0"/>
              <a:t>www.michigan.gov/trailplan</a:t>
            </a:r>
            <a:endParaRPr lang="en-US" dirty="0"/>
          </a:p>
        </p:txBody>
      </p:sp>
      <p:sp>
        <p:nvSpPr>
          <p:cNvPr id="6" name="Slide Number Placeholder 5"/>
          <p:cNvSpPr>
            <a:spLocks noGrp="1"/>
          </p:cNvSpPr>
          <p:nvPr>
            <p:ph type="sldNum" sz="quarter" idx="12"/>
          </p:nvPr>
        </p:nvSpPr>
        <p:spPr/>
        <p:txBody>
          <a:bodyPr/>
          <a:lstStyle/>
          <a:p>
            <a:fld id="{71AF7A8A-3AD5-44FE-ACDD-A9DB0810A08B}" type="slidenum">
              <a:rPr lang="en-US" smtClean="0"/>
              <a:pPr/>
              <a:t>‹#›</a:t>
            </a:fld>
            <a:endParaRPr lang="en-US" dirty="0"/>
          </a:p>
        </p:txBody>
      </p:sp>
    </p:spTree>
    <p:extLst>
      <p:ext uri="{BB962C8B-B14F-4D97-AF65-F5344CB8AC3E}">
        <p14:creationId xmlns:p14="http://schemas.microsoft.com/office/powerpoint/2010/main" val="130467797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ECC46D-34E9-4409-B12A-E487BDFC511D}"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9DD17B-0725-4B35-8B7D-237A5BFBC04A}" type="slidenum">
              <a:rPr lang="en-US" smtClean="0"/>
              <a:pPr/>
              <a:t>‹#›</a:t>
            </a:fld>
            <a:endParaRPr lang="en-US" dirty="0"/>
          </a:p>
        </p:txBody>
      </p:sp>
    </p:spTree>
    <p:extLst>
      <p:ext uri="{BB962C8B-B14F-4D97-AF65-F5344CB8AC3E}">
        <p14:creationId xmlns:p14="http://schemas.microsoft.com/office/powerpoint/2010/main" val="543000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ECC46D-34E9-4409-B12A-E487BDFC511D}"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9DD17B-0725-4B35-8B7D-237A5BFBC04A}" type="slidenum">
              <a:rPr lang="en-US" smtClean="0"/>
              <a:pPr/>
              <a:t>‹#›</a:t>
            </a:fld>
            <a:endParaRPr lang="en-US" dirty="0"/>
          </a:p>
        </p:txBody>
      </p:sp>
    </p:spTree>
    <p:extLst>
      <p:ext uri="{BB962C8B-B14F-4D97-AF65-F5344CB8AC3E}">
        <p14:creationId xmlns:p14="http://schemas.microsoft.com/office/powerpoint/2010/main" val="408814195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88835C-D8DC-48DE-8770-25963A1EF3D9}"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BE0FBE-9D00-4C74-8F25-26F52706BB66}" type="slidenum">
              <a:rPr lang="en-US" smtClean="0"/>
              <a:pPr/>
              <a:t>‹#›</a:t>
            </a:fld>
            <a:endParaRPr lang="en-US" dirty="0"/>
          </a:p>
        </p:txBody>
      </p:sp>
    </p:spTree>
    <p:extLst>
      <p:ext uri="{BB962C8B-B14F-4D97-AF65-F5344CB8AC3E}">
        <p14:creationId xmlns:p14="http://schemas.microsoft.com/office/powerpoint/2010/main" val="3807308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8835C-D8DC-48DE-8770-25963A1EF3D9}"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BE0FBE-9D00-4C74-8F25-26F52706BB66}" type="slidenum">
              <a:rPr lang="en-US" smtClean="0"/>
              <a:pPr/>
              <a:t>‹#›</a:t>
            </a:fld>
            <a:endParaRPr lang="en-US" dirty="0"/>
          </a:p>
        </p:txBody>
      </p:sp>
    </p:spTree>
    <p:extLst>
      <p:ext uri="{BB962C8B-B14F-4D97-AF65-F5344CB8AC3E}">
        <p14:creationId xmlns:p14="http://schemas.microsoft.com/office/powerpoint/2010/main" val="1265237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B1C352-6DFC-492A-A424-ED411D39F8FF}"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CB4347-18CA-4D92-AFFF-4C795B9DF029}" type="slidenum">
              <a:rPr lang="en-US" smtClean="0"/>
              <a:pPr/>
              <a:t>‹#›</a:t>
            </a:fld>
            <a:endParaRPr lang="en-US" dirty="0"/>
          </a:p>
        </p:txBody>
      </p:sp>
    </p:spTree>
    <p:extLst>
      <p:ext uri="{BB962C8B-B14F-4D97-AF65-F5344CB8AC3E}">
        <p14:creationId xmlns:p14="http://schemas.microsoft.com/office/powerpoint/2010/main" val="1233562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1C352-6DFC-492A-A424-ED411D39F8FF}" type="datetimeFigureOut">
              <a:rPr lang="en-US" smtClean="0"/>
              <a:pPr/>
              <a:t>1/18/2017</a:t>
            </a:fld>
            <a:endParaRPr lang="en-US" dirty="0"/>
          </a:p>
        </p:txBody>
      </p:sp>
      <p:sp>
        <p:nvSpPr>
          <p:cNvPr id="5" name="Footer Placeholder 4"/>
          <p:cNvSpPr>
            <a:spLocks noGrp="1"/>
          </p:cNvSpPr>
          <p:nvPr>
            <p:ph type="ftr" sz="quarter" idx="11"/>
          </p:nvPr>
        </p:nvSpPr>
        <p:spPr>
          <a:xfrm>
            <a:off x="3581400" y="5791200"/>
            <a:ext cx="2895600" cy="365125"/>
          </a:xfrm>
        </p:spPr>
        <p:txBody>
          <a:bodyPr/>
          <a:lstStyle/>
          <a:p>
            <a:endParaRPr lang="en-US" dirty="0"/>
          </a:p>
        </p:txBody>
      </p:sp>
      <p:sp>
        <p:nvSpPr>
          <p:cNvPr id="6" name="Slide Number Placeholder 5"/>
          <p:cNvSpPr>
            <a:spLocks noGrp="1"/>
          </p:cNvSpPr>
          <p:nvPr>
            <p:ph type="sldNum" sz="quarter" idx="12"/>
          </p:nvPr>
        </p:nvSpPr>
        <p:spPr/>
        <p:txBody>
          <a:bodyPr/>
          <a:lstStyle/>
          <a:p>
            <a:fld id="{F4CB4347-18CA-4D92-AFFF-4C795B9DF029}" type="slidenum">
              <a:rPr lang="en-US" smtClean="0"/>
              <a:pPr/>
              <a:t>‹#›</a:t>
            </a:fld>
            <a:endParaRPr lang="en-US" dirty="0"/>
          </a:p>
        </p:txBody>
      </p:sp>
    </p:spTree>
    <p:extLst>
      <p:ext uri="{BB962C8B-B14F-4D97-AF65-F5344CB8AC3E}">
        <p14:creationId xmlns:p14="http://schemas.microsoft.com/office/powerpoint/2010/main" val="2637010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8DC5A1-A985-4310-B737-1853A025737E}"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9029C-62D0-4862-AC72-EE5EC219DC82}" type="slidenum">
              <a:rPr lang="en-US" smtClean="0"/>
              <a:pPr/>
              <a:t>‹#›</a:t>
            </a:fld>
            <a:endParaRPr lang="en-US" dirty="0"/>
          </a:p>
        </p:txBody>
      </p:sp>
    </p:spTree>
    <p:extLst>
      <p:ext uri="{BB962C8B-B14F-4D97-AF65-F5344CB8AC3E}">
        <p14:creationId xmlns:p14="http://schemas.microsoft.com/office/powerpoint/2010/main" val="2531918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DC5A1-A985-4310-B737-1853A025737E}"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9029C-62D0-4862-AC72-EE5EC219DC82}" type="slidenum">
              <a:rPr lang="en-US" smtClean="0"/>
              <a:pPr/>
              <a:t>‹#›</a:t>
            </a:fld>
            <a:endParaRPr lang="en-US" dirty="0"/>
          </a:p>
        </p:txBody>
      </p:sp>
    </p:spTree>
    <p:extLst>
      <p:ext uri="{BB962C8B-B14F-4D97-AF65-F5344CB8AC3E}">
        <p14:creationId xmlns:p14="http://schemas.microsoft.com/office/powerpoint/2010/main" val="307990160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8DC5A1-A985-4310-B737-1853A025737E}"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9029C-62D0-4862-AC72-EE5EC219DC82}" type="slidenum">
              <a:rPr lang="en-US" smtClean="0"/>
              <a:pPr/>
              <a:t>‹#›</a:t>
            </a:fld>
            <a:endParaRPr lang="en-US" dirty="0"/>
          </a:p>
        </p:txBody>
      </p:sp>
    </p:spTree>
    <p:extLst>
      <p:ext uri="{BB962C8B-B14F-4D97-AF65-F5344CB8AC3E}">
        <p14:creationId xmlns:p14="http://schemas.microsoft.com/office/powerpoint/2010/main" val="92339409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44F474-B9CA-4F56-B0EA-F8B9F4061690}"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C0E82D-3348-459B-BB23-BCE4C655AAF4}" type="slidenum">
              <a:rPr lang="en-US" smtClean="0"/>
              <a:pPr/>
              <a:t>‹#›</a:t>
            </a:fld>
            <a:endParaRPr lang="en-US" dirty="0"/>
          </a:p>
        </p:txBody>
      </p:sp>
    </p:spTree>
    <p:extLst>
      <p:ext uri="{BB962C8B-B14F-4D97-AF65-F5344CB8AC3E}">
        <p14:creationId xmlns:p14="http://schemas.microsoft.com/office/powerpoint/2010/main" val="1988445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5E8C3D-E483-41B9-8350-A6C9A5677C30}"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7C70C8-1215-46D1-B3DB-5C93895B6AFE}" type="slidenum">
              <a:rPr lang="en-US" smtClean="0"/>
              <a:pPr/>
              <a:t>‹#›</a:t>
            </a:fld>
            <a:endParaRPr lang="en-US" dirty="0"/>
          </a:p>
        </p:txBody>
      </p:sp>
    </p:spTree>
    <p:extLst>
      <p:ext uri="{BB962C8B-B14F-4D97-AF65-F5344CB8AC3E}">
        <p14:creationId xmlns:p14="http://schemas.microsoft.com/office/powerpoint/2010/main" val="465518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44F474-B9CA-4F56-B0EA-F8B9F4061690}" type="datetimeFigureOut">
              <a:rPr lang="en-US" smtClean="0"/>
              <a:pPr/>
              <a:t>1/18/2017</a:t>
            </a:fld>
            <a:endParaRPr lang="en-US" dirty="0"/>
          </a:p>
        </p:txBody>
      </p:sp>
      <p:sp>
        <p:nvSpPr>
          <p:cNvPr id="5" name="Footer Placeholder 4"/>
          <p:cNvSpPr>
            <a:spLocks noGrp="1"/>
          </p:cNvSpPr>
          <p:nvPr>
            <p:ph type="ftr" sz="quarter" idx="11"/>
          </p:nvPr>
        </p:nvSpPr>
        <p:spPr>
          <a:xfrm>
            <a:off x="3124200" y="6324600"/>
            <a:ext cx="2895600" cy="365125"/>
          </a:xfrm>
        </p:spPr>
        <p:txBody>
          <a:bodyPr/>
          <a:lstStyle/>
          <a:p>
            <a:r>
              <a:rPr lang="en-US" dirty="0" smtClean="0"/>
              <a:t>www.michigan.gov/dnrtrails</a:t>
            </a:r>
            <a:endParaRPr lang="en-US" dirty="0"/>
          </a:p>
        </p:txBody>
      </p:sp>
      <p:sp>
        <p:nvSpPr>
          <p:cNvPr id="6" name="Slide Number Placeholder 5"/>
          <p:cNvSpPr>
            <a:spLocks noGrp="1"/>
          </p:cNvSpPr>
          <p:nvPr>
            <p:ph type="sldNum" sz="quarter" idx="12"/>
          </p:nvPr>
        </p:nvSpPr>
        <p:spPr/>
        <p:txBody>
          <a:bodyPr/>
          <a:lstStyle/>
          <a:p>
            <a:fld id="{FFC0E82D-3348-459B-BB23-BCE4C655AAF4}" type="slidenum">
              <a:rPr lang="en-US" smtClean="0"/>
              <a:pPr/>
              <a:t>‹#›</a:t>
            </a:fld>
            <a:endParaRPr lang="en-US" dirty="0"/>
          </a:p>
        </p:txBody>
      </p:sp>
    </p:spTree>
    <p:extLst>
      <p:ext uri="{BB962C8B-B14F-4D97-AF65-F5344CB8AC3E}">
        <p14:creationId xmlns:p14="http://schemas.microsoft.com/office/powerpoint/2010/main" val="85022174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D44112-5753-4420-B614-C0985478042B}"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D784FD-C3B8-4B1A-B5D1-F988E5A81C9F}" type="slidenum">
              <a:rPr lang="en-US" smtClean="0"/>
              <a:pPr/>
              <a:t>‹#›</a:t>
            </a:fld>
            <a:endParaRPr lang="en-US" dirty="0"/>
          </a:p>
        </p:txBody>
      </p:sp>
    </p:spTree>
    <p:extLst>
      <p:ext uri="{BB962C8B-B14F-4D97-AF65-F5344CB8AC3E}">
        <p14:creationId xmlns:p14="http://schemas.microsoft.com/office/powerpoint/2010/main" val="3066222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44112-5753-4420-B614-C0985478042B}" type="datetimeFigureOut">
              <a:rPr lang="en-US" smtClean="0"/>
              <a:pPr/>
              <a:t>1/18/2017</a:t>
            </a:fld>
            <a:endParaRPr lang="en-US" dirty="0"/>
          </a:p>
        </p:txBody>
      </p:sp>
      <p:sp>
        <p:nvSpPr>
          <p:cNvPr id="5" name="Footer Placeholder 4"/>
          <p:cNvSpPr>
            <a:spLocks noGrp="1"/>
          </p:cNvSpPr>
          <p:nvPr>
            <p:ph type="ftr" sz="quarter" idx="11"/>
          </p:nvPr>
        </p:nvSpPr>
        <p:spPr/>
        <p:txBody>
          <a:bodyPr/>
          <a:lstStyle/>
          <a:p>
            <a:r>
              <a:rPr lang="en-US" dirty="0" smtClean="0">
                <a:solidFill>
                  <a:srgbClr val="2E64DE"/>
                </a:solidFill>
              </a:rPr>
              <a:t>www.michigan.gov/dnrtrails</a:t>
            </a:r>
            <a:endParaRPr lang="en-US" dirty="0">
              <a:solidFill>
                <a:srgbClr val="2E64DE"/>
              </a:solidFill>
            </a:endParaRPr>
          </a:p>
        </p:txBody>
      </p:sp>
      <p:sp>
        <p:nvSpPr>
          <p:cNvPr id="6" name="Slide Number Placeholder 5"/>
          <p:cNvSpPr>
            <a:spLocks noGrp="1"/>
          </p:cNvSpPr>
          <p:nvPr>
            <p:ph type="sldNum" sz="quarter" idx="12"/>
          </p:nvPr>
        </p:nvSpPr>
        <p:spPr/>
        <p:txBody>
          <a:bodyPr/>
          <a:lstStyle/>
          <a:p>
            <a:fld id="{B3D784FD-C3B8-4B1A-B5D1-F988E5A81C9F}" type="slidenum">
              <a:rPr lang="en-US" smtClean="0"/>
              <a:pPr/>
              <a:t>‹#›</a:t>
            </a:fld>
            <a:endParaRPr lang="en-US" dirty="0"/>
          </a:p>
        </p:txBody>
      </p:sp>
    </p:spTree>
    <p:extLst>
      <p:ext uri="{BB962C8B-B14F-4D97-AF65-F5344CB8AC3E}">
        <p14:creationId xmlns:p14="http://schemas.microsoft.com/office/powerpoint/2010/main" val="252590219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D53A73-DC74-489B-891E-0A0D1E736134}"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B02D78-5511-49ED-869D-F6CDA13B8305}" type="slidenum">
              <a:rPr lang="en-US" smtClean="0"/>
              <a:pPr/>
              <a:t>‹#›</a:t>
            </a:fld>
            <a:endParaRPr lang="en-US" dirty="0"/>
          </a:p>
        </p:txBody>
      </p:sp>
    </p:spTree>
    <p:extLst>
      <p:ext uri="{BB962C8B-B14F-4D97-AF65-F5344CB8AC3E}">
        <p14:creationId xmlns:p14="http://schemas.microsoft.com/office/powerpoint/2010/main" val="1820146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D53A73-DC74-489B-891E-0A0D1E736134}"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B02D78-5511-49ED-869D-F6CDA13B8305}" type="slidenum">
              <a:rPr lang="en-US" smtClean="0"/>
              <a:pPr/>
              <a:t>‹#›</a:t>
            </a:fld>
            <a:endParaRPr lang="en-US" dirty="0"/>
          </a:p>
        </p:txBody>
      </p:sp>
    </p:spTree>
    <p:extLst>
      <p:ext uri="{BB962C8B-B14F-4D97-AF65-F5344CB8AC3E}">
        <p14:creationId xmlns:p14="http://schemas.microsoft.com/office/powerpoint/2010/main" val="948454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7E133D-445A-4303-B62D-8DCC6F44FAC9}"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0DBB58-A3B8-4CD7-AB5C-088B8D78A792}" type="slidenum">
              <a:rPr lang="en-US" smtClean="0"/>
              <a:pPr/>
              <a:t>‹#›</a:t>
            </a:fld>
            <a:endParaRPr lang="en-US" dirty="0"/>
          </a:p>
        </p:txBody>
      </p:sp>
    </p:spTree>
    <p:extLst>
      <p:ext uri="{BB962C8B-B14F-4D97-AF65-F5344CB8AC3E}">
        <p14:creationId xmlns:p14="http://schemas.microsoft.com/office/powerpoint/2010/main" val="976733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E133D-445A-4303-B62D-8DCC6F44FAC9}"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0DBB58-A3B8-4CD7-AB5C-088B8D78A792}" type="slidenum">
              <a:rPr lang="en-US" smtClean="0"/>
              <a:pPr/>
              <a:t>‹#›</a:t>
            </a:fld>
            <a:endParaRPr lang="en-US" dirty="0"/>
          </a:p>
        </p:txBody>
      </p:sp>
    </p:spTree>
    <p:extLst>
      <p:ext uri="{BB962C8B-B14F-4D97-AF65-F5344CB8AC3E}">
        <p14:creationId xmlns:p14="http://schemas.microsoft.com/office/powerpoint/2010/main" val="14250429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7E133D-445A-4303-B62D-8DCC6F44FAC9}"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0DBB58-A3B8-4CD7-AB5C-088B8D78A792}" type="slidenum">
              <a:rPr lang="en-US" smtClean="0"/>
              <a:pPr/>
              <a:t>‹#›</a:t>
            </a:fld>
            <a:endParaRPr lang="en-US" dirty="0"/>
          </a:p>
        </p:txBody>
      </p:sp>
    </p:spTree>
    <p:extLst>
      <p:ext uri="{BB962C8B-B14F-4D97-AF65-F5344CB8AC3E}">
        <p14:creationId xmlns:p14="http://schemas.microsoft.com/office/powerpoint/2010/main" val="89934106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7D41207-EBA3-4E93-88FA-45B872C9A2E4}"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0303F7-C234-4F60-9C06-B4ECE3EC9FCC}" type="slidenum">
              <a:rPr lang="en-US" smtClean="0"/>
              <a:pPr/>
              <a:t>‹#›</a:t>
            </a:fld>
            <a:endParaRPr lang="en-US" dirty="0"/>
          </a:p>
        </p:txBody>
      </p:sp>
    </p:spTree>
    <p:extLst>
      <p:ext uri="{BB962C8B-B14F-4D97-AF65-F5344CB8AC3E}">
        <p14:creationId xmlns:p14="http://schemas.microsoft.com/office/powerpoint/2010/main" val="550541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41207-EBA3-4E93-88FA-45B872C9A2E4}"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0303F7-C234-4F60-9C06-B4ECE3EC9FCC}" type="slidenum">
              <a:rPr lang="en-US" smtClean="0"/>
              <a:pPr/>
              <a:t>‹#›</a:t>
            </a:fld>
            <a:endParaRPr lang="en-US" dirty="0"/>
          </a:p>
        </p:txBody>
      </p:sp>
    </p:spTree>
    <p:extLst>
      <p:ext uri="{BB962C8B-B14F-4D97-AF65-F5344CB8AC3E}">
        <p14:creationId xmlns:p14="http://schemas.microsoft.com/office/powerpoint/2010/main" val="3402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5E8C3D-E483-41B9-8350-A6C9A5677C30}"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7C70C8-1215-46D1-B3DB-5C93895B6AFE}" type="slidenum">
              <a:rPr lang="en-US" smtClean="0"/>
              <a:pPr/>
              <a:t>‹#›</a:t>
            </a:fld>
            <a:endParaRPr lang="en-US" dirty="0"/>
          </a:p>
        </p:txBody>
      </p:sp>
    </p:spTree>
    <p:extLst>
      <p:ext uri="{BB962C8B-B14F-4D97-AF65-F5344CB8AC3E}">
        <p14:creationId xmlns:p14="http://schemas.microsoft.com/office/powerpoint/2010/main" val="227752303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8D57E8-CC70-47E7-9597-2DA3E6561F34}"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2B03D4-0AB7-44A5-BFCC-87A40DFD72C1}" type="slidenum">
              <a:rPr lang="en-US" smtClean="0"/>
              <a:pPr/>
              <a:t>‹#›</a:t>
            </a:fld>
            <a:endParaRPr lang="en-US" dirty="0"/>
          </a:p>
        </p:txBody>
      </p:sp>
    </p:spTree>
    <p:extLst>
      <p:ext uri="{BB962C8B-B14F-4D97-AF65-F5344CB8AC3E}">
        <p14:creationId xmlns:p14="http://schemas.microsoft.com/office/powerpoint/2010/main" val="3112572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D57E8-CC70-47E7-9597-2DA3E6561F34}"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2B03D4-0AB7-44A5-BFCC-87A40DFD72C1}" type="slidenum">
              <a:rPr lang="en-US" smtClean="0"/>
              <a:pPr/>
              <a:t>‹#›</a:t>
            </a:fld>
            <a:endParaRPr lang="en-US" dirty="0"/>
          </a:p>
        </p:txBody>
      </p:sp>
    </p:spTree>
    <p:extLst>
      <p:ext uri="{BB962C8B-B14F-4D97-AF65-F5344CB8AC3E}">
        <p14:creationId xmlns:p14="http://schemas.microsoft.com/office/powerpoint/2010/main" val="3331795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7C6DEE-2938-4088-8F76-37CA99B73431}"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83B7B5-C42D-4214-AF08-FD4E812FC235}" type="slidenum">
              <a:rPr lang="en-US" smtClean="0"/>
              <a:pPr/>
              <a:t>‹#›</a:t>
            </a:fld>
            <a:endParaRPr lang="en-US" dirty="0"/>
          </a:p>
        </p:txBody>
      </p:sp>
    </p:spTree>
    <p:extLst>
      <p:ext uri="{BB962C8B-B14F-4D97-AF65-F5344CB8AC3E}">
        <p14:creationId xmlns:p14="http://schemas.microsoft.com/office/powerpoint/2010/main" val="874290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7C6DEE-2938-4088-8F76-37CA99B73431}"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83B7B5-C42D-4214-AF08-FD4E812FC235}" type="slidenum">
              <a:rPr lang="en-US" smtClean="0"/>
              <a:pPr/>
              <a:t>‹#›</a:t>
            </a:fld>
            <a:endParaRPr lang="en-US" dirty="0"/>
          </a:p>
        </p:txBody>
      </p:sp>
    </p:spTree>
    <p:extLst>
      <p:ext uri="{BB962C8B-B14F-4D97-AF65-F5344CB8AC3E}">
        <p14:creationId xmlns:p14="http://schemas.microsoft.com/office/powerpoint/2010/main" val="2757496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5E8C3D-E483-41B9-8350-A6C9A5677C30}"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7C70C8-1215-46D1-B3DB-5C93895B6A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47102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5E8C3D-E483-41B9-8350-A6C9A5677C30}"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7C70C8-1215-46D1-B3DB-5C93895B6A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190787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D44112-5753-4420-B614-C0985478042B}"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3D784FD-C3B8-4B1A-B5D1-F988E5A81C9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8260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44112-5753-4420-B614-C0985478042B}"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srgbClr val="2E64DE"/>
                </a:solidFill>
              </a:rPr>
              <a:t>www.michigan.gov/dnrtrails</a:t>
            </a:r>
            <a:endParaRPr lang="en-US" dirty="0">
              <a:solidFill>
                <a:srgbClr val="2E64DE"/>
              </a:solidFill>
            </a:endParaRPr>
          </a:p>
        </p:txBody>
      </p:sp>
      <p:sp>
        <p:nvSpPr>
          <p:cNvPr id="6" name="Slide Number Placeholder 5"/>
          <p:cNvSpPr>
            <a:spLocks noGrp="1"/>
          </p:cNvSpPr>
          <p:nvPr>
            <p:ph type="sldNum" sz="quarter" idx="12"/>
          </p:nvPr>
        </p:nvSpPr>
        <p:spPr/>
        <p:txBody>
          <a:bodyPr/>
          <a:lstStyle/>
          <a:p>
            <a:fld id="{B3D784FD-C3B8-4B1A-B5D1-F988E5A81C9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004050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8DC5A1-A985-4310-B737-1853A025737E}"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9029C-62D0-4862-AC72-EE5EC219DC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063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DC5A1-A985-4310-B737-1853A025737E}"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9029C-62D0-4862-AC72-EE5EC219DC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16531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1573333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8DC5A1-A985-4310-B737-1853A025737E}"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79029C-62D0-4862-AC72-EE5EC219DC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947110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90932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88828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32294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6207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525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01866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3056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90624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13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317201796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27761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6530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D44112-5753-4420-B614-C0985478042B}"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3D784FD-C3B8-4B1A-B5D1-F988E5A81C9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43910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44112-5753-4420-B614-C0985478042B}"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srgbClr val="2E64DE"/>
                </a:solidFill>
              </a:rPr>
              <a:t>www.michigan.gov/dnrtrails</a:t>
            </a:r>
            <a:endParaRPr lang="en-US" dirty="0">
              <a:solidFill>
                <a:srgbClr val="2E64DE"/>
              </a:solidFill>
            </a:endParaRPr>
          </a:p>
        </p:txBody>
      </p:sp>
      <p:sp>
        <p:nvSpPr>
          <p:cNvPr id="6" name="Slide Number Placeholder 5"/>
          <p:cNvSpPr>
            <a:spLocks noGrp="1"/>
          </p:cNvSpPr>
          <p:nvPr>
            <p:ph type="sldNum" sz="quarter" idx="12"/>
          </p:nvPr>
        </p:nvSpPr>
        <p:spPr/>
        <p:txBody>
          <a:bodyPr/>
          <a:lstStyle/>
          <a:p>
            <a:fld id="{B3D784FD-C3B8-4B1A-B5D1-F988E5A81C9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465834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D44112-5753-4420-B614-C0985478042B}"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3D784FD-C3B8-4B1A-B5D1-F988E5A81C9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2936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44112-5753-4420-B614-C0985478042B}"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srgbClr val="2E64DE"/>
                </a:solidFill>
              </a:rPr>
              <a:t>www.michigan.gov/dnrtrails</a:t>
            </a:r>
            <a:endParaRPr lang="en-US" dirty="0">
              <a:solidFill>
                <a:srgbClr val="2E64DE"/>
              </a:solidFill>
            </a:endParaRPr>
          </a:p>
        </p:txBody>
      </p:sp>
      <p:sp>
        <p:nvSpPr>
          <p:cNvPr id="6" name="Slide Number Placeholder 5"/>
          <p:cNvSpPr>
            <a:spLocks noGrp="1"/>
          </p:cNvSpPr>
          <p:nvPr>
            <p:ph type="sldNum" sz="quarter" idx="12"/>
          </p:nvPr>
        </p:nvSpPr>
        <p:spPr/>
        <p:txBody>
          <a:bodyPr/>
          <a:lstStyle/>
          <a:p>
            <a:fld id="{B3D784FD-C3B8-4B1A-B5D1-F988E5A81C9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582800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dirty="0">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83F943B3-5183-4960-A7CC-1350331F810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1700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206482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F77E36-21AF-428D-8FBC-B340EF8B03EF}" type="datetimeFigureOut">
              <a:rPr lang="en-US" smtClean="0"/>
              <a:pPr/>
              <a:t>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86DEDA-0AE7-495E-8D7E-677D21B45F16}" type="slidenum">
              <a:rPr lang="en-US" smtClean="0"/>
              <a:pPr/>
              <a:t>‹#›</a:t>
            </a:fld>
            <a:endParaRPr lang="en-US" dirty="0"/>
          </a:p>
        </p:txBody>
      </p:sp>
    </p:spTree>
    <p:extLst>
      <p:ext uri="{BB962C8B-B14F-4D97-AF65-F5344CB8AC3E}">
        <p14:creationId xmlns:p14="http://schemas.microsoft.com/office/powerpoint/2010/main" val="28391587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38.xml"/><Relationship Id="rId7" Type="http://schemas.openxmlformats.org/officeDocument/2006/relationships/image" Target="../media/image28.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31.jpeg"/><Relationship Id="rId4" Type="http://schemas.openxmlformats.org/officeDocument/2006/relationships/theme" Target="../theme/theme10.xml"/><Relationship Id="rId9" Type="http://schemas.openxmlformats.org/officeDocument/2006/relationships/image" Target="../media/image30.jpe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heme" Target="../theme/theme11.xml"/><Relationship Id="rId7" Type="http://schemas.openxmlformats.org/officeDocument/2006/relationships/image" Target="../media/image33.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2.jpeg"/><Relationship Id="rId5"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35.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6.png"/><Relationship Id="rId4" Type="http://schemas.openxmlformats.org/officeDocument/2006/relationships/image" Target="../media/image15.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heme" Target="../theme/theme13.xml"/><Relationship Id="rId7" Type="http://schemas.openxmlformats.org/officeDocument/2006/relationships/image" Target="../media/image37.jpe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36.jpeg"/><Relationship Id="rId5" Type="http://schemas.openxmlformats.org/officeDocument/2006/relationships/image" Target="../media/image6.png"/><Relationship Id="rId4"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47.xml"/><Relationship Id="rId7" Type="http://schemas.openxmlformats.org/officeDocument/2006/relationships/image" Target="../media/image40.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43.jpeg"/><Relationship Id="rId4" Type="http://schemas.openxmlformats.org/officeDocument/2006/relationships/theme" Target="../theme/theme14.xml"/><Relationship Id="rId9" Type="http://schemas.openxmlformats.org/officeDocument/2006/relationships/image" Target="../media/image42.jpe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heme" Target="../theme/theme16.xml"/><Relationship Id="rId7" Type="http://schemas.openxmlformats.org/officeDocument/2006/relationships/image" Target="../media/image45.jpe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4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7.jpe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heme" Target="../theme/theme17.xml"/><Relationship Id="rId7" Type="http://schemas.openxmlformats.org/officeDocument/2006/relationships/image" Target="../media/image49.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1.jpe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heme" Target="../theme/theme18.xml"/><Relationship Id="rId7" Type="http://schemas.openxmlformats.org/officeDocument/2006/relationships/image" Target="../media/image53.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52.jpe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5.jpe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image" Target="../media/image6.png"/><Relationship Id="rId4"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6.pn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60.xml"/><Relationship Id="rId7" Type="http://schemas.openxmlformats.org/officeDocument/2006/relationships/image" Target="../media/image28.jpe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31.jpeg"/><Relationship Id="rId4" Type="http://schemas.openxmlformats.org/officeDocument/2006/relationships/theme" Target="../theme/theme20.xml"/><Relationship Id="rId9" Type="http://schemas.openxmlformats.org/officeDocument/2006/relationships/image" Target="../media/image30.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7.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1.xml"/><Relationship Id="rId17" Type="http://schemas.openxmlformats.org/officeDocument/2006/relationships/image" Target="../media/image14.jpeg"/><Relationship Id="rId2" Type="http://schemas.openxmlformats.org/officeDocument/2006/relationships/slideLayout" Target="../slideLayouts/slideLayout62.xml"/><Relationship Id="rId16" Type="http://schemas.openxmlformats.org/officeDocument/2006/relationships/image" Target="../media/image13.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2.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pn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image" Target="../media/image6.png"/><Relationship Id="rId4" Type="http://schemas.openxmlformats.org/officeDocument/2006/relationships/image" Target="../media/image15.png"/></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8.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heme" Target="../theme/theme5.xml"/><Relationship Id="rId7"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6.xml"/><Relationship Id="rId17" Type="http://schemas.openxmlformats.org/officeDocument/2006/relationships/image" Target="../media/image14.jpeg"/><Relationship Id="rId2" Type="http://schemas.openxmlformats.org/officeDocument/2006/relationships/slideLayout" Target="../slideLayouts/slideLayout20.xml"/><Relationship Id="rId16" Type="http://schemas.openxmlformats.org/officeDocument/2006/relationships/image" Target="../media/image13.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2.jpe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heme" Target="../theme/theme7.xml"/><Relationship Id="rId7" Type="http://schemas.openxmlformats.org/officeDocument/2006/relationships/image" Target="../media/image17.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6.jpeg"/><Relationship Id="rId5"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19.jpe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heme" Target="../theme/theme8.xml"/><Relationship Id="rId7" Type="http://schemas.openxmlformats.org/officeDocument/2006/relationships/image" Target="../media/image21.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0.jpeg"/><Relationship Id="rId5"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23.jpe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heme" Target="../theme/theme9.xml"/><Relationship Id="rId7" Type="http://schemas.openxmlformats.org/officeDocument/2006/relationships/image" Target="../media/image25.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2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 y="2667000"/>
            <a:ext cx="9258300" cy="6172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D5048-25CB-48C4-BA40-1C8221E85108}" type="datetimeFigureOut">
              <a:rPr lang="en-US" smtClean="0"/>
              <a:pPr/>
              <a:t>1/18/2017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EBD75-467E-4744-82CD-24B2EA7D5C32}" type="slidenum">
              <a:rPr lang="en-US" smtClean="0"/>
              <a:pPr/>
              <a:t>‹#›</a:t>
            </a:fld>
            <a:endParaRPr lang="en-US" dirty="0"/>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6619" y="-536699"/>
            <a:ext cx="5041351" cy="3356099"/>
          </a:xfrm>
          <a:prstGeom prst="rect">
            <a:avLst/>
          </a:prstGeom>
        </p:spPr>
      </p:pic>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l="8550" t="12174" r="9770" b="12174"/>
          <a:stretch/>
        </p:blipFill>
        <p:spPr>
          <a:xfrm>
            <a:off x="4648200" y="-466128"/>
            <a:ext cx="4743451" cy="3295053"/>
          </a:xfrm>
          <a:prstGeom prst="rect">
            <a:avLst/>
          </a:prstGeom>
        </p:spPr>
      </p:pic>
      <p:sp>
        <p:nvSpPr>
          <p:cNvPr id="11" name="Rectangle 10"/>
          <p:cNvSpPr/>
          <p:nvPr userDrawn="1"/>
        </p:nvSpPr>
        <p:spPr>
          <a:xfrm>
            <a:off x="-21022" y="2743200"/>
            <a:ext cx="9317421" cy="1752600"/>
          </a:xfrm>
          <a:prstGeom prst="rect">
            <a:avLst/>
          </a:prstGeom>
          <a:solidFill>
            <a:srgbClr val="2E6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57659" y="3048000"/>
            <a:ext cx="2161741" cy="22098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30546655"/>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766" y="-42041"/>
            <a:ext cx="9159766" cy="6894786"/>
          </a:xfrm>
          <a:prstGeom prst="rect">
            <a:avLst/>
          </a:prstGeom>
        </p:spPr>
      </p:pic>
      <p:sp>
        <p:nvSpPr>
          <p:cNvPr id="8" name="Rectangle 7"/>
          <p:cNvSpPr/>
          <p:nvPr userDrawn="1"/>
        </p:nvSpPr>
        <p:spPr>
          <a:xfrm>
            <a:off x="-86711" y="252248"/>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2834" y="189186"/>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DC5A1-A985-4310-B737-1853A025737E}" type="datetimeFigureOut">
              <a:rPr lang="en-US" smtClean="0"/>
              <a:pPr/>
              <a:t>1/18/2017</a:t>
            </a:fld>
            <a:endParaRPr lang="en-US" dirty="0"/>
          </a:p>
        </p:txBody>
      </p:sp>
      <p:sp>
        <p:nvSpPr>
          <p:cNvPr id="5" name="Footer Placeholder 4"/>
          <p:cNvSpPr>
            <a:spLocks noGrp="1"/>
          </p:cNvSpPr>
          <p:nvPr>
            <p:ph type="ftr" sz="quarter" idx="3"/>
          </p:nvPr>
        </p:nvSpPr>
        <p:spPr>
          <a:xfrm>
            <a:off x="3581400" y="6366753"/>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www.michigan.gov/dnrtrails</a:t>
            </a:r>
          </a:p>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9029C-62D0-4862-AC72-EE5EC219DC82}" type="slidenum">
              <a:rPr lang="en-US" smtClean="0"/>
              <a:pPr/>
              <a:t>‹#›</a:t>
            </a:fld>
            <a:endParaRPr lang="en-US" dirty="0"/>
          </a:p>
        </p:txBody>
      </p:sp>
      <p:pic>
        <p:nvPicPr>
          <p:cNvPr id="10"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0" y="1295400"/>
            <a:ext cx="2045686" cy="1198562"/>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1" name="Picture 6"/>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17303"/>
          <a:stretch/>
        </p:blipFill>
        <p:spPr bwMode="auto">
          <a:xfrm>
            <a:off x="159652" y="2711668"/>
            <a:ext cx="2045686" cy="1268353"/>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2" name="Picture 4"/>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9652" y="4162097"/>
            <a:ext cx="2052938" cy="12954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3" name="Picture 14" descr="DSC02416"/>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1" b="23105"/>
          <a:stretch/>
        </p:blipFill>
        <p:spPr bwMode="auto">
          <a:xfrm>
            <a:off x="152400" y="5633546"/>
            <a:ext cx="2032000" cy="1171903"/>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12333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59766" cy="6894786"/>
          </a:xfrm>
          <a:prstGeom prst="rect">
            <a:avLst/>
          </a:prstGeom>
        </p:spPr>
      </p:pic>
      <p:sp>
        <p:nvSpPr>
          <p:cNvPr id="8" name="Rectangle 7"/>
          <p:cNvSpPr/>
          <p:nvPr userDrawn="1"/>
        </p:nvSpPr>
        <p:spPr>
          <a:xfrm>
            <a:off x="-97221" y="252248"/>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2324" y="189186"/>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4F474-B9CA-4F56-B0EA-F8B9F4061690}" type="datetimeFigureOut">
              <a:rPr lang="en-US" smtClean="0"/>
              <a:pPr/>
              <a:t>1/18/2017</a:t>
            </a:fld>
            <a:endParaRPr lang="en-US" dirty="0"/>
          </a:p>
        </p:txBody>
      </p:sp>
      <p:sp>
        <p:nvSpPr>
          <p:cNvPr id="5" name="Footer Placeholder 4"/>
          <p:cNvSpPr>
            <a:spLocks noGrp="1"/>
          </p:cNvSpPr>
          <p:nvPr>
            <p:ph type="ftr" sz="quarter" idx="3"/>
          </p:nvPr>
        </p:nvSpPr>
        <p:spPr>
          <a:xfrm>
            <a:off x="3581400" y="6324600"/>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www.michigan.gov/dnrtrails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C0E82D-3348-459B-BB23-BCE4C655AAF4}" type="slidenum">
              <a:rPr lang="en-US" smtClean="0"/>
              <a:pPr/>
              <a:t>‹#›</a:t>
            </a:fld>
            <a:endParaRPr lang="en-US" dirty="0"/>
          </a:p>
        </p:txBody>
      </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6999" y="1210764"/>
            <a:ext cx="2077475" cy="1380036"/>
          </a:xfrm>
          <a:prstGeom prst="rect">
            <a:avLst/>
          </a:prstGeom>
        </p:spPr>
      </p:pic>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t="9004" b="9265"/>
          <a:stretch/>
        </p:blipFill>
        <p:spPr>
          <a:xfrm>
            <a:off x="126999" y="2743200"/>
            <a:ext cx="2067950" cy="1123950"/>
          </a:xfrm>
          <a:prstGeom prst="rect">
            <a:avLst/>
          </a:prstGeom>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l="2653" t="28679" r="1555" b="393"/>
          <a:stretch/>
        </p:blipFill>
        <p:spPr>
          <a:xfrm>
            <a:off x="136525" y="4038600"/>
            <a:ext cx="2067949" cy="1285876"/>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6999" y="5486400"/>
            <a:ext cx="2067949" cy="1373709"/>
          </a:xfrm>
          <a:prstGeom prst="rect">
            <a:avLst/>
          </a:prstGeom>
        </p:spPr>
      </p:pic>
    </p:spTree>
    <p:extLst>
      <p:ext uri="{BB962C8B-B14F-4D97-AF65-F5344CB8AC3E}">
        <p14:creationId xmlns:p14="http://schemas.microsoft.com/office/powerpoint/2010/main" val="3840777215"/>
      </p:ext>
    </p:extLst>
  </p:cSld>
  <p:clrMap bg1="lt1" tx1="dk1" bg2="lt2" tx2="dk2" accent1="accent1" accent2="accent2" accent3="accent3" accent4="accent4" accent5="accent5" accent6="accent6" hlink="hlink" folHlink="folHlink"/>
  <p:sldLayoutIdLst>
    <p:sldLayoutId id="2147483698" r:id="rId1"/>
    <p:sldLayoutId id="2147483699" r:id="rId2"/>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66" y="-36786"/>
            <a:ext cx="9159766"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44112-5753-4420-B614-C0985478042B}" type="datetimeFigureOut">
              <a:rPr lang="en-US" smtClean="0"/>
              <a:pPr/>
              <a:t>1/18/2017</a:t>
            </a:fld>
            <a:endParaRPr lang="en-US" dirty="0"/>
          </a:p>
        </p:txBody>
      </p:sp>
      <p:sp>
        <p:nvSpPr>
          <p:cNvPr id="5" name="Footer Placeholder 4"/>
          <p:cNvSpPr>
            <a:spLocks noGrp="1"/>
          </p:cNvSpPr>
          <p:nvPr>
            <p:ph type="ftr" sz="quarter" idx="3"/>
          </p:nvPr>
        </p:nvSpPr>
        <p:spPr>
          <a:xfrm>
            <a:off x="3352800" y="6324600"/>
            <a:ext cx="2895600" cy="365125"/>
          </a:xfrm>
          <a:prstGeom prst="rect">
            <a:avLst/>
          </a:prstGeom>
        </p:spPr>
        <p:txBody>
          <a:bodyPr vert="horz" lIns="91440" tIns="45720" rIns="91440" bIns="45720" rtlCol="0" anchor="ctr"/>
          <a:lstStyle>
            <a:lvl1pPr algn="ctr">
              <a:defRPr sz="1400" b="1" i="1">
                <a:solidFill>
                  <a:schemeClr val="tx1">
                    <a:tint val="75000"/>
                  </a:schemeClr>
                </a:solidFill>
              </a:defRPr>
            </a:lvl1pPr>
          </a:lstStyle>
          <a:p>
            <a:r>
              <a:rPr lang="en-US" dirty="0" smtClean="0">
                <a:solidFill>
                  <a:srgbClr val="2E64DE"/>
                </a:solidFill>
              </a:rPr>
              <a:t>www.michigan.gov/dnrtrails</a:t>
            </a:r>
          </a:p>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784FD-C3B8-4B1A-B5D1-F988E5A81C9F}" type="slidenum">
              <a:rPr lang="en-US" smtClean="0"/>
              <a:pPr/>
              <a:t>‹#›</a:t>
            </a:fld>
            <a:endParaRPr lang="en-US" dirty="0"/>
          </a:p>
        </p:txBody>
      </p:sp>
    </p:spTree>
    <p:extLst>
      <p:ext uri="{BB962C8B-B14F-4D97-AF65-F5344CB8AC3E}">
        <p14:creationId xmlns:p14="http://schemas.microsoft.com/office/powerpoint/2010/main" val="254385986"/>
      </p:ext>
    </p:extLst>
  </p:cSld>
  <p:clrMap bg1="lt1" tx1="dk1" bg2="lt2" tx2="dk2" accent1="accent1" accent2="accent2" accent3="accent3" accent4="accent4" accent5="accent5" accent6="accent6" hlink="hlink" folHlink="folHlink"/>
  <p:sldLayoutIdLst>
    <p:sldLayoutId id="2147483683" r:id="rId1"/>
    <p:sldLayoutId id="2147483684" r:id="rId2"/>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415" y="-36786"/>
            <a:ext cx="9320047"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3A73-DC74-489B-891E-0A0D1E736134}" type="datetimeFigureOut">
              <a:rPr lang="en-US" smtClean="0"/>
              <a:pPr/>
              <a:t>1/18/2017</a:t>
            </a:fld>
            <a:endParaRPr lang="en-US" dirty="0"/>
          </a:p>
        </p:txBody>
      </p:sp>
      <p:sp>
        <p:nvSpPr>
          <p:cNvPr id="5" name="Footer Placeholder 4"/>
          <p:cNvSpPr>
            <a:spLocks noGrp="1"/>
          </p:cNvSpPr>
          <p:nvPr>
            <p:ph type="ftr" sz="quarter" idx="3"/>
          </p:nvPr>
        </p:nvSpPr>
        <p:spPr>
          <a:xfrm>
            <a:off x="3505200" y="6324600"/>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www.michigan.gov/dnrtrails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02D78-5511-49ED-869D-F6CDA13B8305}" type="slidenum">
              <a:rPr lang="en-US" smtClean="0"/>
              <a:pPr/>
              <a:t>‹#›</a:t>
            </a:fld>
            <a:endParaRPr lang="en-US" dirty="0"/>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518" y="1143000"/>
            <a:ext cx="2032000" cy="1524000"/>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0283" y="2819400"/>
            <a:ext cx="2032000" cy="1524000"/>
          </a:xfrm>
          <a:prstGeom prst="rect">
            <a:avLst/>
          </a:prstGeom>
        </p:spPr>
      </p:pic>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8675" y="4495800"/>
            <a:ext cx="2013607" cy="1466702"/>
          </a:xfrm>
          <a:prstGeom prst="rect">
            <a:avLst/>
          </a:prstGeom>
        </p:spPr>
      </p:pic>
    </p:spTree>
    <p:extLst>
      <p:ext uri="{BB962C8B-B14F-4D97-AF65-F5344CB8AC3E}">
        <p14:creationId xmlns:p14="http://schemas.microsoft.com/office/powerpoint/2010/main" val="2578764818"/>
      </p:ext>
    </p:extLst>
  </p:cSld>
  <p:clrMap bg1="lt1" tx1="dk1" bg2="lt2" tx2="dk2" accent1="accent1" accent2="accent2" accent3="accent3" accent4="accent4" accent5="accent5" accent6="accent6" hlink="hlink" folHlink="folHlink"/>
  <p:sldLayoutIdLst>
    <p:sldLayoutId id="2147483673" r:id="rId1"/>
    <p:sldLayoutId id="2147483674" r:id="rId2"/>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 y="-36786"/>
            <a:ext cx="9320047" cy="6894786"/>
          </a:xfrm>
          <a:prstGeom prst="rect">
            <a:avLst/>
          </a:prstGeom>
        </p:spPr>
      </p:pic>
      <p:sp>
        <p:nvSpPr>
          <p:cNvPr id="8" name="Rectangle 7"/>
          <p:cNvSpPr/>
          <p:nvPr userDrawn="1"/>
        </p:nvSpPr>
        <p:spPr>
          <a:xfrm>
            <a:off x="0" y="228600"/>
            <a:ext cx="9496807"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2834" y="152400"/>
            <a:ext cx="835758" cy="838200"/>
          </a:xfrm>
          <a:prstGeom prst="rect">
            <a:avLst/>
          </a:prstGeom>
        </p:spPr>
      </p:pic>
      <p:sp>
        <p:nvSpPr>
          <p:cNvPr id="2" name="Title Placeholder 1"/>
          <p:cNvSpPr>
            <a:spLocks noGrp="1"/>
          </p:cNvSpPr>
          <p:nvPr>
            <p:ph type="title"/>
          </p:nvPr>
        </p:nvSpPr>
        <p:spPr>
          <a:xfrm>
            <a:off x="2301766" y="274638"/>
            <a:ext cx="6385034"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E133D-445A-4303-B62D-8DCC6F44FAC9}" type="datetimeFigureOut">
              <a:rPr lang="en-US" smtClean="0"/>
              <a:pPr/>
              <a:t>1/18/2017</a:t>
            </a:fld>
            <a:endParaRPr lang="en-US" dirty="0"/>
          </a:p>
        </p:txBody>
      </p:sp>
      <p:sp>
        <p:nvSpPr>
          <p:cNvPr id="5" name="Footer Placeholder 4"/>
          <p:cNvSpPr>
            <a:spLocks noGrp="1"/>
          </p:cNvSpPr>
          <p:nvPr>
            <p:ph type="ftr" sz="quarter" idx="3"/>
          </p:nvPr>
        </p:nvSpPr>
        <p:spPr>
          <a:xfrm>
            <a:off x="3505200" y="6324600"/>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www.michigan.gov/dnrtrails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DBB58-A3B8-4CD7-AB5C-088B8D78A792}" type="slidenum">
              <a:rPr lang="en-US" smtClean="0"/>
              <a:pPr/>
              <a:t>‹#›</a:t>
            </a:fld>
            <a:endParaRPr lang="en-US" dirty="0"/>
          </a:p>
        </p:txBody>
      </p:sp>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val="0"/>
              </a:ext>
            </a:extLst>
          </a:blip>
          <a:srcRect t="7854"/>
          <a:stretch/>
        </p:blipFill>
        <p:spPr>
          <a:xfrm>
            <a:off x="177629" y="2667000"/>
            <a:ext cx="2057400" cy="1263869"/>
          </a:xfrm>
          <a:prstGeom prst="rect">
            <a:avLst/>
          </a:prstGeom>
        </p:spPr>
      </p:pic>
      <p:pic>
        <p:nvPicPr>
          <p:cNvPr id="13" name="Picture 12"/>
          <p:cNvPicPr>
            <a:picLocks noChangeAspect="1"/>
          </p:cNvPicPr>
          <p:nvPr userDrawn="1"/>
        </p:nvPicPr>
        <p:blipFill rotWithShape="1">
          <a:blip r:embed="rId8" cstate="print">
            <a:extLst>
              <a:ext uri="{28A0092B-C50C-407E-A947-70E740481C1C}">
                <a14:useLocalDpi xmlns:a14="http://schemas.microsoft.com/office/drawing/2010/main" val="0"/>
              </a:ext>
            </a:extLst>
          </a:blip>
          <a:srcRect t="26841" b="35173"/>
          <a:stretch/>
        </p:blipFill>
        <p:spPr>
          <a:xfrm>
            <a:off x="204484" y="5609897"/>
            <a:ext cx="2000957" cy="1143000"/>
          </a:xfrm>
          <a:prstGeom prst="rect">
            <a:avLst/>
          </a:prstGeom>
        </p:spPr>
      </p:pic>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2834" y="1205089"/>
            <a:ext cx="1996966" cy="1329545"/>
          </a:xfrm>
          <a:prstGeom prst="rect">
            <a:avLst/>
          </a:prstGeom>
        </p:spPr>
      </p:pic>
      <p:pic>
        <p:nvPicPr>
          <p:cNvPr id="15" name="Picture 14"/>
          <p:cNvPicPr>
            <a:picLocks noChangeAspect="1"/>
          </p:cNvPicPr>
          <p:nvPr userDrawn="1"/>
        </p:nvPicPr>
        <p:blipFill rotWithShape="1">
          <a:blip r:embed="rId10" cstate="print">
            <a:extLst>
              <a:ext uri="{28A0092B-C50C-407E-A947-70E740481C1C}">
                <a14:useLocalDpi xmlns:a14="http://schemas.microsoft.com/office/drawing/2010/main" val="0"/>
              </a:ext>
            </a:extLst>
          </a:blip>
          <a:srcRect b="8810"/>
          <a:stretch/>
        </p:blipFill>
        <p:spPr>
          <a:xfrm>
            <a:off x="213525" y="4071433"/>
            <a:ext cx="2021504" cy="1376867"/>
          </a:xfrm>
          <a:prstGeom prst="rect">
            <a:avLst/>
          </a:prstGeom>
        </p:spPr>
      </p:pic>
    </p:spTree>
    <p:extLst>
      <p:ext uri="{BB962C8B-B14F-4D97-AF65-F5344CB8AC3E}">
        <p14:creationId xmlns:p14="http://schemas.microsoft.com/office/powerpoint/2010/main" val="289248547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415" y="-36786"/>
            <a:ext cx="9335813" cy="6894786"/>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41207-EBA3-4E93-88FA-45B872C9A2E4}" type="datetimeFigureOut">
              <a:rPr lang="en-US" smtClean="0"/>
              <a:pPr/>
              <a:t>1/18/2017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b="1" i="1">
                <a:solidFill>
                  <a:schemeClr val="tx1">
                    <a:tint val="75000"/>
                  </a:schemeClr>
                </a:solidFill>
              </a:defRPr>
            </a:lvl1pPr>
          </a:lstStyle>
          <a:p>
            <a:r>
              <a:rPr lang="en-US" dirty="0" smtClean="0">
                <a:solidFill>
                  <a:srgbClr val="2E64DE"/>
                </a:solidFill>
              </a:rPr>
              <a:t>www.michigan.gov/dnrtrails</a:t>
            </a:r>
          </a:p>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303F7-C234-4F60-9C06-B4ECE3EC9FCC}" type="slidenum">
              <a:rPr lang="en-US" smtClean="0"/>
              <a:pPr/>
              <a:t>‹#›</a:t>
            </a:fld>
            <a:endParaRPr lang="en-US" dirty="0"/>
          </a:p>
        </p:txBody>
      </p:sp>
      <p:sp>
        <p:nvSpPr>
          <p:cNvPr id="7" name="Rectangle 6"/>
          <p:cNvSpPr/>
          <p:nvPr userDrawn="1"/>
        </p:nvSpPr>
        <p:spPr>
          <a:xfrm>
            <a:off x="-21022" y="2819400"/>
            <a:ext cx="9317421" cy="1600200"/>
          </a:xfrm>
          <a:prstGeom prst="rect">
            <a:avLst/>
          </a:prstGeom>
          <a:solidFill>
            <a:srgbClr val="2E6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7659" y="3048000"/>
            <a:ext cx="2161741" cy="22098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15871926"/>
      </p:ext>
    </p:extLst>
  </p:cSld>
  <p:clrMap bg1="lt1" tx1="dk1" bg2="lt2" tx2="dk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00" y="0"/>
            <a:ext cx="9320047" cy="6894786"/>
          </a:xfrm>
          <a:prstGeom prst="rect">
            <a:avLst/>
          </a:prstGeom>
        </p:spPr>
      </p:pic>
      <p:sp>
        <p:nvSpPr>
          <p:cNvPr id="8" name="Rectangle 7"/>
          <p:cNvSpPr/>
          <p:nvPr userDrawn="1"/>
        </p:nvSpPr>
        <p:spPr>
          <a:xfrm>
            <a:off x="-73573" y="265386"/>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6049" y="189186"/>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722437"/>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D57E8-CC70-47E7-9597-2DA3E6561F34}" type="datetimeFigureOut">
              <a:rPr lang="en-US" smtClean="0"/>
              <a:pPr/>
              <a:t>1/18/2017</a:t>
            </a:fld>
            <a:endParaRPr lang="en-US" dirty="0"/>
          </a:p>
        </p:txBody>
      </p:sp>
      <p:sp>
        <p:nvSpPr>
          <p:cNvPr id="5" name="Footer Placeholder 4"/>
          <p:cNvSpPr>
            <a:spLocks noGrp="1"/>
          </p:cNvSpPr>
          <p:nvPr>
            <p:ph type="ftr" sz="quarter" idx="3"/>
          </p:nvPr>
        </p:nvSpPr>
        <p:spPr>
          <a:xfrm>
            <a:off x="3581400" y="6365412"/>
            <a:ext cx="2895600" cy="365125"/>
          </a:xfrm>
          <a:prstGeom prst="rect">
            <a:avLst/>
          </a:prstGeom>
        </p:spPr>
        <p:txBody>
          <a:bodyPr vert="horz" lIns="91440" tIns="45720" rIns="91440" bIns="45720" rtlCol="0" anchor="ctr"/>
          <a:lstStyle>
            <a:lvl1pPr algn="ctr">
              <a:defRPr sz="1200" b="1" i="1">
                <a:solidFill>
                  <a:srgbClr val="2E64DE"/>
                </a:solidFill>
              </a:defRPr>
            </a:lvl1pPr>
          </a:lstStyle>
          <a:p>
            <a:r>
              <a:rPr lang="en-US" dirty="0" smtClean="0"/>
              <a:t>www.michigan.gov/dnrtrails</a:t>
            </a:r>
          </a:p>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B03D4-0AB7-44A5-BFCC-87A40DFD72C1}" type="slidenum">
              <a:rPr lang="en-US" smtClean="0"/>
              <a:pPr/>
              <a:t>‹#›</a:t>
            </a:fld>
            <a:endParaRPr lang="en-US" dirty="0"/>
          </a:p>
        </p:txBody>
      </p:sp>
      <p:pic>
        <p:nvPicPr>
          <p:cNvPr id="10" name="Picture 12" descr="C:\Documents and Settings\bauera1\My Documents\photos\IMG_0472.jp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1182"/>
          <a:stretch/>
        </p:blipFill>
        <p:spPr bwMode="auto">
          <a:xfrm>
            <a:off x="76200" y="1219201"/>
            <a:ext cx="1930173" cy="1135486"/>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val="0"/>
              </a:ext>
            </a:extLst>
          </a:blip>
          <a:srcRect l="8342" t="4787" r="8025" b="12988"/>
          <a:stretch/>
        </p:blipFill>
        <p:spPr>
          <a:xfrm>
            <a:off x="120784" y="2514600"/>
            <a:ext cx="1873554" cy="1381508"/>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userDrawn="1"/>
        </p:nvPicPr>
        <p:blipFill rotWithShape="1">
          <a:blip r:embed="rId8" cstate="print">
            <a:extLst>
              <a:ext uri="{28A0092B-C50C-407E-A947-70E740481C1C}">
                <a14:useLocalDpi xmlns:a14="http://schemas.microsoft.com/office/drawing/2010/main" val="0"/>
              </a:ext>
            </a:extLst>
          </a:blip>
          <a:srcRect l="16475" t="12264" b="6816"/>
          <a:stretch/>
        </p:blipFill>
        <p:spPr>
          <a:xfrm>
            <a:off x="126039" y="4038600"/>
            <a:ext cx="1873554" cy="1355749"/>
          </a:xfrm>
          <a:prstGeom prst="rect">
            <a:avLst/>
          </a:prstGeom>
          <a:effectLst>
            <a:outerShdw blurRad="50800" dist="38100" dir="8100000" algn="tr" rotWithShape="0">
              <a:prstClr val="black">
                <a:alpha val="40000"/>
              </a:prstClr>
            </a:outerShdw>
          </a:effectLst>
        </p:spPr>
      </p:pic>
      <p:pic>
        <p:nvPicPr>
          <p:cNvPr id="13" name="Picture 12"/>
          <p:cNvPicPr>
            <a:picLocks noChangeAspect="1"/>
          </p:cNvPicPr>
          <p:nvPr userDrawn="1"/>
        </p:nvPicPr>
        <p:blipFill rotWithShape="1">
          <a:blip r:embed="rId9" cstate="print">
            <a:extLst>
              <a:ext uri="{28A0092B-C50C-407E-A947-70E740481C1C}">
                <a14:useLocalDpi xmlns:a14="http://schemas.microsoft.com/office/drawing/2010/main" val="0"/>
              </a:ext>
            </a:extLst>
          </a:blip>
          <a:srcRect t="13447"/>
          <a:stretch/>
        </p:blipFill>
        <p:spPr>
          <a:xfrm>
            <a:off x="120783" y="5520454"/>
            <a:ext cx="1885589" cy="122584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92715139"/>
      </p:ext>
    </p:extLst>
  </p:cSld>
  <p:clrMap bg1="lt1" tx1="dk1" bg2="lt2" tx2="dk2" accent1="accent1" accent2="accent2" accent3="accent3" accent4="accent4" accent5="accent5" accent6="accent6" hlink="hlink" folHlink="folHlink"/>
  <p:sldLayoutIdLst>
    <p:sldLayoutId id="2147483719" r:id="rId1"/>
    <p:sldLayoutId id="2147483720" r:id="rId2"/>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03" y="0"/>
            <a:ext cx="9320047" cy="6894786"/>
          </a:xfrm>
          <a:prstGeom prst="rect">
            <a:avLst/>
          </a:prstGeom>
        </p:spPr>
      </p:pic>
      <p:sp>
        <p:nvSpPr>
          <p:cNvPr id="11" name="Rectangle 10"/>
          <p:cNvSpPr/>
          <p:nvPr userDrawn="1"/>
        </p:nvSpPr>
        <p:spPr>
          <a:xfrm>
            <a:off x="-26276" y="265386"/>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3346" y="189186"/>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C6DEE-2938-4088-8F76-37CA99B73431}" type="datetimeFigureOut">
              <a:rPr lang="en-US" smtClean="0"/>
              <a:pPr/>
              <a:t>1/18/2017</a:t>
            </a:fld>
            <a:endParaRPr lang="en-US" dirty="0"/>
          </a:p>
        </p:txBody>
      </p:sp>
      <p:sp>
        <p:nvSpPr>
          <p:cNvPr id="5" name="Footer Placeholder 4"/>
          <p:cNvSpPr>
            <a:spLocks noGrp="1"/>
          </p:cNvSpPr>
          <p:nvPr>
            <p:ph type="ftr" sz="quarter" idx="3"/>
          </p:nvPr>
        </p:nvSpPr>
        <p:spPr>
          <a:xfrm>
            <a:off x="3505200" y="6382627"/>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www.michigan.gov/dnrtrails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3B7B5-C42D-4214-AF08-FD4E812FC235}" type="slidenum">
              <a:rPr lang="en-US" smtClean="0"/>
              <a:pPr/>
              <a:t>‹#›</a:t>
            </a:fld>
            <a:endParaRPr lang="en-US" dirty="0"/>
          </a:p>
        </p:txBody>
      </p:sp>
      <p:pic>
        <p:nvPicPr>
          <p:cNvPr id="14"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t="7260"/>
          <a:stretch/>
        </p:blipFill>
        <p:spPr bwMode="auto">
          <a:xfrm>
            <a:off x="152401" y="1219200"/>
            <a:ext cx="1922664" cy="125283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t="10881"/>
          <a:stretch/>
        </p:blipFill>
        <p:spPr>
          <a:xfrm>
            <a:off x="143568" y="2590800"/>
            <a:ext cx="1922664" cy="1285087"/>
          </a:xfrm>
          <a:prstGeom prst="rect">
            <a:avLst/>
          </a:prstGeom>
          <a:effectLst>
            <a:outerShdw blurRad="50800" dist="38100" dir="8100000" algn="tr" rotWithShape="0">
              <a:prstClr val="black">
                <a:alpha val="40000"/>
              </a:prstClr>
            </a:outerShdw>
          </a:effectLst>
        </p:spPr>
      </p:pic>
      <p:pic>
        <p:nvPicPr>
          <p:cNvPr id="16" name="Picture 4"/>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33280" y="4038600"/>
            <a:ext cx="1904999" cy="1430275"/>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7" name="Picture 16"/>
          <p:cNvPicPr>
            <a:picLocks noChangeAspect="1"/>
          </p:cNvPicPr>
          <p:nvPr userDrawn="1"/>
        </p:nvPicPr>
        <p:blipFill rotWithShape="1">
          <a:blip r:embed="rId9" cstate="print">
            <a:extLst>
              <a:ext uri="{28A0092B-C50C-407E-A947-70E740481C1C}">
                <a14:useLocalDpi xmlns:a14="http://schemas.microsoft.com/office/drawing/2010/main" val="0"/>
              </a:ext>
            </a:extLst>
          </a:blip>
          <a:srcRect b="18459"/>
          <a:stretch/>
        </p:blipFill>
        <p:spPr>
          <a:xfrm>
            <a:off x="126125" y="5588876"/>
            <a:ext cx="1912153" cy="1169386"/>
          </a:xfrm>
          <a:prstGeom prst="rect">
            <a:avLst/>
          </a:prstGeom>
        </p:spPr>
      </p:pic>
    </p:spTree>
    <p:extLst>
      <p:ext uri="{BB962C8B-B14F-4D97-AF65-F5344CB8AC3E}">
        <p14:creationId xmlns:p14="http://schemas.microsoft.com/office/powerpoint/2010/main" val="3292305928"/>
      </p:ext>
    </p:extLst>
  </p:cSld>
  <p:clrMap bg1="lt1" tx1="dk1" bg2="lt2" tx2="dk2" accent1="accent1" accent2="accent2" accent3="accent3" accent4="accent4" accent5="accent5" accent6="accent6" hlink="hlink" folHlink="folHlink"/>
  <p:sldLayoutIdLst>
    <p:sldLayoutId id="2147483716" r:id="rId1"/>
    <p:sldLayoutId id="2147483717" r:id="rId2"/>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67" y="-36786"/>
            <a:ext cx="9296399" cy="6894786"/>
          </a:xfrm>
          <a:prstGeom prst="rect">
            <a:avLst/>
          </a:prstGeom>
        </p:spPr>
      </p:pic>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2291254" y="274638"/>
            <a:ext cx="6395545"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E8C3D-E483-41B9-8350-A6C9A5677C30}"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429000" y="6324600"/>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www.michigan.gov/dnrtrails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0C8-1215-46D1-B3DB-5C93895B6AFE}"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2254" y="1066800"/>
            <a:ext cx="1988553" cy="1295400"/>
          </a:xfrm>
          <a:prstGeom prst="rect">
            <a:avLst/>
          </a:prstGeom>
        </p:spPr>
      </p:pic>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val="0"/>
              </a:ext>
            </a:extLst>
          </a:blip>
          <a:srcRect t="9899" r="14368" b="3894"/>
          <a:stretch/>
        </p:blipFill>
        <p:spPr>
          <a:xfrm>
            <a:off x="158530" y="2514599"/>
            <a:ext cx="1988553" cy="1331263"/>
          </a:xfrm>
          <a:prstGeom prst="rect">
            <a:avLst/>
          </a:prstGeom>
        </p:spPr>
      </p:pic>
      <p:pic>
        <p:nvPicPr>
          <p:cNvPr id="12" name="Picture 11"/>
          <p:cNvPicPr>
            <a:picLocks noChangeAspect="1"/>
          </p:cNvPicPr>
          <p:nvPr userDrawn="1"/>
        </p:nvPicPr>
        <p:blipFill rotWithShape="1">
          <a:blip r:embed="rId8" cstate="print">
            <a:extLst>
              <a:ext uri="{28A0092B-C50C-407E-A947-70E740481C1C}">
                <a14:useLocalDpi xmlns:a14="http://schemas.microsoft.com/office/drawing/2010/main" val="0"/>
              </a:ext>
            </a:extLst>
          </a:blip>
          <a:srcRect t="28109" b="27510"/>
          <a:stretch/>
        </p:blipFill>
        <p:spPr>
          <a:xfrm>
            <a:off x="171667" y="4001814"/>
            <a:ext cx="1988553" cy="1298028"/>
          </a:xfrm>
          <a:prstGeom prst="rect">
            <a:avLst/>
          </a:prstGeom>
        </p:spPr>
      </p:pic>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8530" y="5410200"/>
            <a:ext cx="2001690" cy="1332690"/>
          </a:xfrm>
          <a:prstGeom prst="rect">
            <a:avLst/>
          </a:prstGeom>
        </p:spPr>
      </p:pic>
    </p:spTree>
    <p:extLst>
      <p:ext uri="{BB962C8B-B14F-4D97-AF65-F5344CB8AC3E}">
        <p14:creationId xmlns:p14="http://schemas.microsoft.com/office/powerpoint/2010/main" val="2662706020"/>
      </p:ext>
    </p:extLst>
  </p:cSld>
  <p:clrMap bg1="lt1" tx1="dk1" bg2="lt2" tx2="dk2" accent1="accent1" accent2="accent2" accent3="accent3" accent4="accent4" accent5="accent5" accent6="accent6" hlink="hlink" folHlink="folHlink"/>
  <p:sldLayoutIdLst>
    <p:sldLayoutId id="2147483750" r:id="rId1"/>
    <p:sldLayoutId id="2147483751" r:id="rId2"/>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66" y="-36786"/>
            <a:ext cx="9159766"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44112-5753-4420-B614-C0985478042B}"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352800" y="6324600"/>
            <a:ext cx="2895600" cy="365125"/>
          </a:xfrm>
          <a:prstGeom prst="rect">
            <a:avLst/>
          </a:prstGeom>
        </p:spPr>
        <p:txBody>
          <a:bodyPr vert="horz" lIns="91440" tIns="45720" rIns="91440" bIns="45720" rtlCol="0" anchor="ctr"/>
          <a:lstStyle>
            <a:lvl1pPr algn="ctr">
              <a:defRPr sz="1400" b="1" i="1">
                <a:solidFill>
                  <a:schemeClr val="tx1">
                    <a:tint val="75000"/>
                  </a:schemeClr>
                </a:solidFill>
              </a:defRPr>
            </a:lvl1pPr>
          </a:lstStyle>
          <a:p>
            <a:r>
              <a:rPr lang="en-US" dirty="0" smtClean="0">
                <a:solidFill>
                  <a:srgbClr val="2E64DE"/>
                </a:solidFill>
              </a:rPr>
              <a:t>www.michigan.gov/dnrtrails</a:t>
            </a:r>
          </a:p>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784FD-C3B8-4B1A-B5D1-F988E5A81C9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2735888"/>
      </p:ext>
    </p:extLst>
  </p:cSld>
  <p:clrMap bg1="lt1" tx1="dk1" bg2="lt2" tx2="dk2" accent1="accent1" accent2="accent2" accent3="accent3" accent4="accent4" accent5="accent5" accent6="accent6" hlink="hlink" folHlink="folHlink"/>
  <p:sldLayoutIdLst>
    <p:sldLayoutId id="2147483753" r:id="rId1"/>
    <p:sldLayoutId id="2147483754" r:id="rId2"/>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023" y="-36786"/>
            <a:ext cx="9317421" cy="6894786"/>
          </a:xfrm>
          <a:prstGeom prst="rect">
            <a:avLst/>
          </a:prstGeom>
        </p:spPr>
      </p:pic>
      <p:sp>
        <p:nvSpPr>
          <p:cNvPr id="8" name="Rectangle 7"/>
          <p:cNvSpPr/>
          <p:nvPr userDrawn="1"/>
        </p:nvSpPr>
        <p:spPr>
          <a:xfrm>
            <a:off x="-21022"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2286000" y="274638"/>
            <a:ext cx="6553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553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8380B-01E3-4268-A6C7-BC755AF4D82B}" type="datetimeFigureOut">
              <a:rPr lang="en-US" smtClean="0"/>
              <a:pPr/>
              <a:t>1/18/2017</a:t>
            </a:fld>
            <a:endParaRPr lang="en-US" dirty="0"/>
          </a:p>
        </p:txBody>
      </p:sp>
      <p:sp>
        <p:nvSpPr>
          <p:cNvPr id="5" name="Footer Placeholder 4"/>
          <p:cNvSpPr>
            <a:spLocks noGrp="1"/>
          </p:cNvSpPr>
          <p:nvPr>
            <p:ph type="ftr" sz="quarter" idx="3"/>
          </p:nvPr>
        </p:nvSpPr>
        <p:spPr>
          <a:xfrm>
            <a:off x="3429000" y="6324221"/>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www.michigan.gov/drntrails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F7A8A-3AD5-44FE-ACDD-A9DB0810A08B}" type="slidenum">
              <a:rPr lang="en-US" smtClean="0"/>
              <a:pPr/>
              <a:t>‹#›</a:t>
            </a:fld>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00" y="152400"/>
            <a:ext cx="819971" cy="838200"/>
          </a:xfrm>
          <a:prstGeom prst="rect">
            <a:avLst/>
          </a:prstGeom>
        </p:spPr>
      </p:pic>
    </p:spTree>
    <p:extLst>
      <p:ext uri="{BB962C8B-B14F-4D97-AF65-F5344CB8AC3E}">
        <p14:creationId xmlns:p14="http://schemas.microsoft.com/office/powerpoint/2010/main" val="3850102330"/>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766" y="-42041"/>
            <a:ext cx="9159766" cy="6894786"/>
          </a:xfrm>
          <a:prstGeom prst="rect">
            <a:avLst/>
          </a:prstGeom>
        </p:spPr>
      </p:pic>
      <p:sp>
        <p:nvSpPr>
          <p:cNvPr id="8" name="Rectangle 7"/>
          <p:cNvSpPr/>
          <p:nvPr userDrawn="1"/>
        </p:nvSpPr>
        <p:spPr>
          <a:xfrm>
            <a:off x="-86711" y="252248"/>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2834" y="189186"/>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DC5A1-A985-4310-B737-1853A025737E}"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581400" y="6366753"/>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www.michigan.gov/dnrtrails</a:t>
            </a:r>
          </a:p>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9029C-62D0-4862-AC72-EE5EC219DC82}" type="slidenum">
              <a:rPr lang="en-US" smtClean="0">
                <a:solidFill>
                  <a:prstClr val="black">
                    <a:tint val="75000"/>
                  </a:prstClr>
                </a:solidFill>
              </a:rPr>
              <a:pPr/>
              <a:t>‹#›</a:t>
            </a:fld>
            <a:endParaRPr lang="en-US" dirty="0">
              <a:solidFill>
                <a:prstClr val="black">
                  <a:tint val="75000"/>
                </a:prstClr>
              </a:solidFill>
            </a:endParaRPr>
          </a:p>
        </p:txBody>
      </p:sp>
      <p:pic>
        <p:nvPicPr>
          <p:cNvPr id="10"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0" y="1295400"/>
            <a:ext cx="2045686" cy="1198562"/>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1" name="Picture 6"/>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17303"/>
          <a:stretch/>
        </p:blipFill>
        <p:spPr bwMode="auto">
          <a:xfrm>
            <a:off x="159652" y="2711668"/>
            <a:ext cx="2045686" cy="1268353"/>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2" name="Picture 4"/>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9652" y="4162097"/>
            <a:ext cx="2052938" cy="12954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3" name="Picture 14" descr="DSC02416"/>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1" b="23105"/>
          <a:stretch/>
        </p:blipFill>
        <p:spPr bwMode="auto">
          <a:xfrm>
            <a:off x="152400" y="5633546"/>
            <a:ext cx="2032000" cy="1171903"/>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48319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6786"/>
            <a:ext cx="9296399"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743200" y="1600200"/>
            <a:ext cx="5943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305E35-6B47-40CF-9821-C6E78535BE5C}"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54401-15D6-45C1-8011-640DEC4661BC}" type="slidenum">
              <a:rPr lang="en-US" smtClean="0">
                <a:solidFill>
                  <a:prstClr val="black">
                    <a:tint val="75000"/>
                  </a:prstClr>
                </a:solidFill>
              </a:rPr>
              <a:pPr/>
              <a:t>‹#›</a:t>
            </a:fld>
            <a:endParaRPr lang="en-US" dirty="0">
              <a:solidFill>
                <a:prstClr val="black">
                  <a:tint val="75000"/>
                </a:prstClr>
              </a:solidFill>
            </a:endParaRPr>
          </a:p>
        </p:txBody>
      </p:sp>
      <p:pic>
        <p:nvPicPr>
          <p:cNvPr id="11" name="Picture 10"/>
          <p:cNvPicPr>
            <a:picLocks noChangeAspect="1"/>
          </p:cNvPicPr>
          <p:nvPr userDrawn="1"/>
        </p:nvPicPr>
        <p:blipFill rotWithShape="1">
          <a:blip r:embed="rId15" cstate="print">
            <a:extLst>
              <a:ext uri="{28A0092B-C50C-407E-A947-70E740481C1C}">
                <a14:useLocalDpi xmlns:a14="http://schemas.microsoft.com/office/drawing/2010/main" val="0"/>
              </a:ext>
            </a:extLst>
          </a:blip>
          <a:srcRect l="2239" t="1703" r="1799" b="2585"/>
          <a:stretch/>
        </p:blipFill>
        <p:spPr>
          <a:xfrm>
            <a:off x="190501" y="1276350"/>
            <a:ext cx="2443800" cy="1619250"/>
          </a:xfrm>
          <a:prstGeom prst="rect">
            <a:avLst/>
          </a:prstGeom>
        </p:spPr>
      </p:pic>
      <p:pic>
        <p:nvPicPr>
          <p:cNvPr id="12" name="Pictur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0502" y="3124200"/>
            <a:ext cx="2443800" cy="1627039"/>
          </a:xfrm>
          <a:prstGeom prst="rect">
            <a:avLst/>
          </a:prstGeom>
        </p:spPr>
      </p:pic>
      <p:pic>
        <p:nvPicPr>
          <p:cNvPr id="13" name="Picture 1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2834" y="4944653"/>
            <a:ext cx="2421468" cy="1608547"/>
          </a:xfrm>
          <a:prstGeom prst="rect">
            <a:avLst/>
          </a:prstGeom>
        </p:spPr>
      </p:pic>
    </p:spTree>
    <p:extLst>
      <p:ext uri="{BB962C8B-B14F-4D97-AF65-F5344CB8AC3E}">
        <p14:creationId xmlns:p14="http://schemas.microsoft.com/office/powerpoint/2010/main" val="140316825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66" y="-36786"/>
            <a:ext cx="9159766"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44112-5753-4420-B614-C0985478042B}"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352800" y="6324600"/>
            <a:ext cx="2895600" cy="365125"/>
          </a:xfrm>
          <a:prstGeom prst="rect">
            <a:avLst/>
          </a:prstGeom>
        </p:spPr>
        <p:txBody>
          <a:bodyPr vert="horz" lIns="91440" tIns="45720" rIns="91440" bIns="45720" rtlCol="0" anchor="ctr"/>
          <a:lstStyle>
            <a:lvl1pPr algn="ctr">
              <a:defRPr sz="1400" b="1" i="1">
                <a:solidFill>
                  <a:schemeClr val="tx1">
                    <a:tint val="75000"/>
                  </a:schemeClr>
                </a:solidFill>
              </a:defRPr>
            </a:lvl1pPr>
          </a:lstStyle>
          <a:p>
            <a:r>
              <a:rPr lang="en-US" dirty="0" smtClean="0">
                <a:solidFill>
                  <a:srgbClr val="2E64DE"/>
                </a:solidFill>
              </a:rPr>
              <a:t>www.michigan.gov/dnrtrails</a:t>
            </a:r>
          </a:p>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784FD-C3B8-4B1A-B5D1-F988E5A81C9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7910681"/>
      </p:ext>
    </p:extLst>
  </p:cSld>
  <p:clrMap bg1="lt1" tx1="dk1" bg2="lt2" tx2="dk2" accent1="accent1" accent2="accent2" accent3="accent3" accent4="accent4" accent5="accent5" accent6="accent6" hlink="hlink" folHlink="folHlink"/>
  <p:sldLayoutIdLst>
    <p:sldLayoutId id="2147483785" r:id="rId1"/>
    <p:sldLayoutId id="2147483786" r:id="rId2"/>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766" y="-36786"/>
            <a:ext cx="9159766"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44112-5753-4420-B614-C0985478042B}"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352800" y="6324600"/>
            <a:ext cx="2895600" cy="365125"/>
          </a:xfrm>
          <a:prstGeom prst="rect">
            <a:avLst/>
          </a:prstGeom>
        </p:spPr>
        <p:txBody>
          <a:bodyPr vert="horz" lIns="91440" tIns="45720" rIns="91440" bIns="45720" rtlCol="0" anchor="ctr"/>
          <a:lstStyle>
            <a:lvl1pPr algn="ctr">
              <a:defRPr sz="1400" b="1" i="1">
                <a:solidFill>
                  <a:schemeClr val="tx1">
                    <a:tint val="75000"/>
                  </a:schemeClr>
                </a:solidFill>
              </a:defRPr>
            </a:lvl1pPr>
          </a:lstStyle>
          <a:p>
            <a:r>
              <a:rPr lang="en-US" dirty="0" smtClean="0">
                <a:solidFill>
                  <a:srgbClr val="2E64DE"/>
                </a:solidFill>
              </a:rPr>
              <a:t>www.michigan.gov/dnrtrails</a:t>
            </a:r>
          </a:p>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784FD-C3B8-4B1A-B5D1-F988E5A81C9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51687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10" r:id="rId3"/>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67" y="-36786"/>
            <a:ext cx="9296399" cy="6894786"/>
          </a:xfrm>
          <a:prstGeom prst="rect">
            <a:avLst/>
          </a:prstGeom>
        </p:spPr>
      </p:pic>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2291254" y="274638"/>
            <a:ext cx="6395545"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E8C3D-E483-41B9-8350-A6C9A5677C30}" type="datetimeFigureOut">
              <a:rPr lang="en-US" smtClean="0"/>
              <a:pPr/>
              <a:t>1/18/2017</a:t>
            </a:fld>
            <a:endParaRPr lang="en-US" dirty="0"/>
          </a:p>
        </p:txBody>
      </p:sp>
      <p:sp>
        <p:nvSpPr>
          <p:cNvPr id="5" name="Footer Placeholder 4"/>
          <p:cNvSpPr>
            <a:spLocks noGrp="1"/>
          </p:cNvSpPr>
          <p:nvPr>
            <p:ph type="ftr" sz="quarter" idx="3"/>
          </p:nvPr>
        </p:nvSpPr>
        <p:spPr>
          <a:xfrm>
            <a:off x="3429000" y="6324600"/>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www.michigan.gov/dnrtrails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0C8-1215-46D1-B3DB-5C93895B6AFE}" type="slidenum">
              <a:rPr lang="en-US" smtClean="0"/>
              <a:pPr/>
              <a:t>‹#›</a:t>
            </a:fld>
            <a:endParaRPr lang="en-US" dirty="0"/>
          </a:p>
        </p:txBody>
      </p:sp>
    </p:spTree>
    <p:extLst>
      <p:ext uri="{BB962C8B-B14F-4D97-AF65-F5344CB8AC3E}">
        <p14:creationId xmlns:p14="http://schemas.microsoft.com/office/powerpoint/2010/main" val="334352022"/>
      </p:ext>
    </p:extLst>
  </p:cSld>
  <p:clrMap bg1="lt1" tx1="dk1" bg2="lt2" tx2="dk2" accent1="accent1" accent2="accent2" accent3="accent3" accent4="accent4" accent5="accent5" accent6="accent6" hlink="hlink" folHlink="folHlink"/>
  <p:sldLayoutIdLst>
    <p:sldLayoutId id="2147483667" r:id="rId1"/>
    <p:sldLayoutId id="2147483668" r:id="rId2"/>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6786"/>
            <a:ext cx="9296399"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14600" y="1600200"/>
            <a:ext cx="6172199"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77E36-21AF-428D-8FBC-B340EF8B03EF}" type="datetimeFigureOut">
              <a:rPr lang="en-US" smtClean="0"/>
              <a:pPr/>
              <a:t>1/18/2017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86DEDA-0AE7-495E-8D7E-677D21B45F16}" type="slidenum">
              <a:rPr lang="en-US" smtClean="0"/>
              <a:pPr/>
              <a:t>‹#›</a:t>
            </a:fld>
            <a:endParaRPr lang="en-US" dirty="0"/>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696200" y="393705"/>
            <a:ext cx="1328668" cy="1041389"/>
          </a:xfrm>
          <a:prstGeom prst="rect">
            <a:avLst/>
          </a:prstGeom>
        </p:spPr>
      </p:pic>
    </p:spTree>
    <p:extLst>
      <p:ext uri="{BB962C8B-B14F-4D97-AF65-F5344CB8AC3E}">
        <p14:creationId xmlns:p14="http://schemas.microsoft.com/office/powerpoint/2010/main" val="143111343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6786"/>
            <a:ext cx="9296399"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48131-58B7-4FFC-91FA-9F9B2F97E85E}" type="datetimeFigureOut">
              <a:rPr lang="en-US" smtClean="0"/>
              <a:pPr/>
              <a:t>1/18/2017</a:t>
            </a:fld>
            <a:endParaRPr lang="en-US" dirty="0"/>
          </a:p>
        </p:txBody>
      </p:sp>
      <p:sp>
        <p:nvSpPr>
          <p:cNvPr id="5" name="Footer Placeholder 4"/>
          <p:cNvSpPr>
            <a:spLocks noGrp="1"/>
          </p:cNvSpPr>
          <p:nvPr>
            <p:ph type="ftr" sz="quarter" idx="3"/>
          </p:nvPr>
        </p:nvSpPr>
        <p:spPr>
          <a:xfrm>
            <a:off x="3276600" y="6324600"/>
            <a:ext cx="2895600" cy="365125"/>
          </a:xfrm>
          <a:prstGeom prst="rect">
            <a:avLst/>
          </a:prstGeom>
        </p:spPr>
        <p:txBody>
          <a:bodyPr vert="horz" lIns="91440" tIns="45720" rIns="91440" bIns="45720" rtlCol="0" anchor="ctr"/>
          <a:lstStyle>
            <a:lvl1pPr algn="ctr">
              <a:defRPr sz="1400" b="1" i="1">
                <a:solidFill>
                  <a:schemeClr val="tx1">
                    <a:tint val="75000"/>
                  </a:schemeClr>
                </a:solidFill>
              </a:defRPr>
            </a:lvl1pPr>
          </a:lstStyle>
          <a:p>
            <a:r>
              <a:rPr lang="en-US" dirty="0" smtClean="0">
                <a:solidFill>
                  <a:srgbClr val="2E64DE"/>
                </a:solidFill>
              </a:rPr>
              <a:t>www.michigan.gov/dnrtrails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8856D-1881-41AA-9B61-E54FBC77692E}" type="slidenum">
              <a:rPr lang="en-US" smtClean="0"/>
              <a:pPr/>
              <a:t>‹#›</a:t>
            </a:fld>
            <a:endParaRPr lang="en-US" dirty="0"/>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5229" y="1143000"/>
            <a:ext cx="2093755" cy="1393842"/>
          </a:xfrm>
          <a:prstGeom prst="rect">
            <a:avLst/>
          </a:prstGeom>
        </p:spPr>
      </p:pic>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l="-1" r="1261"/>
          <a:stretch/>
        </p:blipFill>
        <p:spPr>
          <a:xfrm>
            <a:off x="172435" y="2667000"/>
            <a:ext cx="2036549" cy="1371600"/>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434" y="4191000"/>
            <a:ext cx="2036549" cy="1527412"/>
          </a:xfrm>
          <a:prstGeom prst="rect">
            <a:avLst/>
          </a:prstGeom>
        </p:spPr>
      </p:pic>
    </p:spTree>
    <p:extLst>
      <p:ext uri="{BB962C8B-B14F-4D97-AF65-F5344CB8AC3E}">
        <p14:creationId xmlns:p14="http://schemas.microsoft.com/office/powerpoint/2010/main" val="2882991791"/>
      </p:ext>
    </p:extLst>
  </p:cSld>
  <p:clrMap bg1="lt1" tx1="dk1" bg2="lt2" tx2="dk2" accent1="accent1" accent2="accent2" accent3="accent3" accent4="accent4" accent5="accent5" accent6="accent6" hlink="hlink" folHlink="folHlink"/>
  <p:sldLayoutIdLst>
    <p:sldLayoutId id="2147483701" r:id="rId1"/>
    <p:sldLayoutId id="2147483702" r:id="rId2"/>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6786"/>
            <a:ext cx="9296399"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743200" y="1600200"/>
            <a:ext cx="5943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305E35-6B47-40CF-9821-C6E78535BE5C}" type="datetimeFigureOut">
              <a:rPr lang="en-US" smtClean="0"/>
              <a:pPr/>
              <a:t>1/18/2017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54401-15D6-45C1-8011-640DEC4661BC}" type="slidenum">
              <a:rPr lang="en-US" smtClean="0"/>
              <a:pPr/>
              <a:t>‹#›</a:t>
            </a:fld>
            <a:endParaRPr lang="en-US" dirty="0"/>
          </a:p>
        </p:txBody>
      </p:sp>
      <p:pic>
        <p:nvPicPr>
          <p:cNvPr id="11" name="Picture 10"/>
          <p:cNvPicPr>
            <a:picLocks noChangeAspect="1"/>
          </p:cNvPicPr>
          <p:nvPr userDrawn="1"/>
        </p:nvPicPr>
        <p:blipFill rotWithShape="1">
          <a:blip r:embed="rId15" cstate="print">
            <a:extLst>
              <a:ext uri="{28A0092B-C50C-407E-A947-70E740481C1C}">
                <a14:useLocalDpi xmlns:a14="http://schemas.microsoft.com/office/drawing/2010/main" val="0"/>
              </a:ext>
            </a:extLst>
          </a:blip>
          <a:srcRect l="2239" t="1703" r="1799" b="2585"/>
          <a:stretch/>
        </p:blipFill>
        <p:spPr>
          <a:xfrm>
            <a:off x="190501" y="1276350"/>
            <a:ext cx="2443800" cy="1619250"/>
          </a:xfrm>
          <a:prstGeom prst="rect">
            <a:avLst/>
          </a:prstGeom>
        </p:spPr>
      </p:pic>
      <p:pic>
        <p:nvPicPr>
          <p:cNvPr id="12" name="Pictur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0502" y="3124200"/>
            <a:ext cx="2443800" cy="1627039"/>
          </a:xfrm>
          <a:prstGeom prst="rect">
            <a:avLst/>
          </a:prstGeom>
        </p:spPr>
      </p:pic>
      <p:pic>
        <p:nvPicPr>
          <p:cNvPr id="13" name="Picture 1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2834" y="4944653"/>
            <a:ext cx="2421468" cy="1608547"/>
          </a:xfrm>
          <a:prstGeom prst="rect">
            <a:avLst/>
          </a:prstGeom>
        </p:spPr>
      </p:pic>
    </p:spTree>
    <p:extLst>
      <p:ext uri="{BB962C8B-B14F-4D97-AF65-F5344CB8AC3E}">
        <p14:creationId xmlns:p14="http://schemas.microsoft.com/office/powerpoint/2010/main" val="184370205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66" y="-36786"/>
            <a:ext cx="9159766" cy="6894786"/>
          </a:xfrm>
          <a:prstGeom prst="rect">
            <a:avLst/>
          </a:prstGeom>
        </p:spPr>
      </p:pic>
      <p:sp>
        <p:nvSpPr>
          <p:cNvPr id="8" name="Rectangle 7"/>
          <p:cNvSpPr/>
          <p:nvPr userDrawn="1"/>
        </p:nvSpPr>
        <p:spPr>
          <a:xfrm>
            <a:off x="-36788"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CC46D-34E9-4409-B12A-E487BDFC511D}" type="datetimeFigureOut">
              <a:rPr lang="en-US" smtClean="0"/>
              <a:pPr/>
              <a:t>1/18/2017</a:t>
            </a:fld>
            <a:endParaRPr lang="en-US" dirty="0"/>
          </a:p>
        </p:txBody>
      </p:sp>
      <p:sp>
        <p:nvSpPr>
          <p:cNvPr id="5" name="Footer Placeholder 4"/>
          <p:cNvSpPr>
            <a:spLocks noGrp="1"/>
          </p:cNvSpPr>
          <p:nvPr>
            <p:ph type="ftr" sz="quarter" idx="3"/>
          </p:nvPr>
        </p:nvSpPr>
        <p:spPr>
          <a:xfrm>
            <a:off x="3352800" y="6324600"/>
            <a:ext cx="2895600" cy="365125"/>
          </a:xfrm>
          <a:prstGeom prst="rect">
            <a:avLst/>
          </a:prstGeom>
        </p:spPr>
        <p:txBody>
          <a:bodyPr vert="horz" lIns="91440" tIns="45720" rIns="91440" bIns="45720" rtlCol="0" anchor="ctr"/>
          <a:lstStyle>
            <a:lvl1pPr algn="ctr">
              <a:defRPr sz="1400" b="1" i="1">
                <a:solidFill>
                  <a:srgbClr val="2E64DE"/>
                </a:solidFill>
              </a:defRPr>
            </a:lvl1pPr>
          </a:lstStyle>
          <a:p>
            <a:r>
              <a:rPr lang="en-US" dirty="0" smtClean="0"/>
              <a:t>www.michigan.gov/dnrtrails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DD17B-0725-4B35-8B7D-237A5BFBC04A}" type="slidenum">
              <a:rPr lang="en-US" smtClean="0"/>
              <a:pPr/>
              <a:t>‹#›</a:t>
            </a:fld>
            <a:endParaRPr lang="en-US" dirty="0"/>
          </a:p>
        </p:txBody>
      </p:sp>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val="0"/>
              </a:ext>
            </a:extLst>
          </a:blip>
          <a:srcRect t="7089" b="-1"/>
          <a:stretch/>
        </p:blipFill>
        <p:spPr>
          <a:xfrm>
            <a:off x="106297" y="2667000"/>
            <a:ext cx="2060344" cy="1274379"/>
          </a:xfrm>
          <a:prstGeom prst="rect">
            <a:avLst/>
          </a:prstGeom>
        </p:spPr>
      </p:pic>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t="12175" b="15454"/>
          <a:stretch/>
        </p:blipFill>
        <p:spPr>
          <a:xfrm>
            <a:off x="106298" y="5633545"/>
            <a:ext cx="2067309" cy="1124608"/>
          </a:xfrm>
          <a:prstGeom prst="rect">
            <a:avLst/>
          </a:prstGeom>
        </p:spPr>
      </p:pic>
      <p:pic>
        <p:nvPicPr>
          <p:cNvPr id="13" name="Picture 12"/>
          <p:cNvPicPr>
            <a:picLocks noChangeAspect="1"/>
          </p:cNvPicPr>
          <p:nvPr userDrawn="1"/>
        </p:nvPicPr>
        <p:blipFill rotWithShape="1">
          <a:blip r:embed="rId8" cstate="print">
            <a:extLst>
              <a:ext uri="{28A0092B-C50C-407E-A947-70E740481C1C}">
                <a14:useLocalDpi xmlns:a14="http://schemas.microsoft.com/office/drawing/2010/main" val="0"/>
              </a:ext>
            </a:extLst>
          </a:blip>
          <a:srcRect l="1" r="4373"/>
          <a:stretch/>
        </p:blipFill>
        <p:spPr>
          <a:xfrm>
            <a:off x="106298" y="4053839"/>
            <a:ext cx="2060344" cy="1434465"/>
          </a:xfrm>
          <a:prstGeom prst="rect">
            <a:avLst/>
          </a:prstGeom>
        </p:spPr>
      </p:pic>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7000" y="1204968"/>
            <a:ext cx="2039641" cy="1328681"/>
          </a:xfrm>
          <a:prstGeom prst="rect">
            <a:avLst/>
          </a:prstGeom>
        </p:spPr>
      </p:pic>
    </p:spTree>
    <p:extLst>
      <p:ext uri="{BB962C8B-B14F-4D97-AF65-F5344CB8AC3E}">
        <p14:creationId xmlns:p14="http://schemas.microsoft.com/office/powerpoint/2010/main" val="2996019702"/>
      </p:ext>
    </p:extLst>
  </p:cSld>
  <p:clrMap bg1="lt1" tx1="dk1" bg2="lt2" tx2="dk2" accent1="accent1" accent2="accent2" accent3="accent3" accent4="accent4" accent5="accent5" accent6="accent6" hlink="hlink" folHlink="folHlink"/>
  <p:sldLayoutIdLst>
    <p:sldLayoutId id="2147483670" r:id="rId1"/>
    <p:sldLayoutId id="2147483671" r:id="rId2"/>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09" y="-36786"/>
            <a:ext cx="9159766" cy="6894786"/>
          </a:xfrm>
          <a:prstGeom prst="rect">
            <a:avLst/>
          </a:prstGeom>
        </p:spPr>
      </p:pic>
      <p:sp>
        <p:nvSpPr>
          <p:cNvPr id="8" name="Rectangle 7"/>
          <p:cNvSpPr/>
          <p:nvPr userDrawn="1"/>
        </p:nvSpPr>
        <p:spPr>
          <a:xfrm>
            <a:off x="-39414" y="228600"/>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0208" y="152400"/>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722437"/>
            <a:ext cx="6400800" cy="3916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8835C-D8DC-48DE-8770-25963A1EF3D9}" type="datetimeFigureOut">
              <a:rPr lang="en-US" smtClean="0"/>
              <a:pPr/>
              <a:t>1/18/2017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b="1" i="1">
                <a:solidFill>
                  <a:schemeClr val="tx1">
                    <a:tint val="75000"/>
                  </a:schemeClr>
                </a:solidFill>
              </a:defRPr>
            </a:lvl1pPr>
          </a:lstStyle>
          <a:p>
            <a:r>
              <a:rPr lang="en-US" dirty="0" smtClean="0">
                <a:solidFill>
                  <a:srgbClr val="2E64DE"/>
                </a:solidFill>
              </a:rPr>
              <a:t>www.michigan.gov/dnrtrails</a:t>
            </a:r>
            <a:endParaRPr lang="en-US" dirty="0">
              <a:solidFill>
                <a:srgbClr val="2E64D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E0FBE-9D00-4C74-8F25-26F52706BB66}" type="slidenum">
              <a:rPr lang="en-US" smtClean="0"/>
              <a:pPr/>
              <a:t>‹#›</a:t>
            </a:fld>
            <a:endParaRPr lang="en-US" dirty="0"/>
          </a:p>
        </p:txBody>
      </p:sp>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val="0"/>
              </a:ext>
            </a:extLst>
          </a:blip>
          <a:srcRect t="9273"/>
          <a:stretch/>
        </p:blipFill>
        <p:spPr>
          <a:xfrm>
            <a:off x="140163" y="1066801"/>
            <a:ext cx="2057401" cy="1169818"/>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2792" y="2438400"/>
            <a:ext cx="2067008" cy="1295400"/>
          </a:xfrm>
          <a:prstGeom prst="rect">
            <a:avLst/>
          </a:prstGeom>
          <a:effectLst>
            <a:outerShdw blurRad="50800" dist="38100" dir="8100000" algn="tr" rotWithShape="0">
              <a:prstClr val="black">
                <a:alpha val="40000"/>
              </a:prstClr>
            </a:outerShdw>
          </a:effectLst>
        </p:spPr>
      </p:pic>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30556" y="3912476"/>
            <a:ext cx="2067008" cy="1295400"/>
          </a:xfrm>
          <a:prstGeom prst="rect">
            <a:avLst/>
          </a:prstGeom>
          <a:effectLst>
            <a:outerShdw blurRad="50800" dist="38100" dir="8100000" algn="tr" rotWithShape="0">
              <a:prstClr val="black">
                <a:alpha val="40000"/>
              </a:prstClr>
            </a:outerShdw>
          </a:effectLst>
        </p:spPr>
      </p:pic>
      <p:pic>
        <p:nvPicPr>
          <p:cNvPr id="14" name="Picture 5"/>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t="9206" b="9975"/>
          <a:stretch/>
        </p:blipFill>
        <p:spPr bwMode="auto">
          <a:xfrm>
            <a:off x="140163" y="5412828"/>
            <a:ext cx="2054772" cy="124558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37404"/>
      </p:ext>
    </p:extLst>
  </p:cSld>
  <p:clrMap bg1="lt1" tx1="dk1" bg2="lt2" tx2="dk2" accent1="accent1" accent2="accent2" accent3="accent3" accent4="accent4" accent5="accent5" accent6="accent6" hlink="hlink" folHlink="folHlink"/>
  <p:sldLayoutIdLst>
    <p:sldLayoutId id="2147483704" r:id="rId1"/>
    <p:sldLayoutId id="2147483705" r:id="rId2"/>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66" y="-36786"/>
            <a:ext cx="9159766" cy="6894786"/>
          </a:xfrm>
          <a:prstGeom prst="rect">
            <a:avLst/>
          </a:prstGeom>
        </p:spPr>
      </p:pic>
      <p:sp>
        <p:nvSpPr>
          <p:cNvPr id="8" name="Rectangle 7"/>
          <p:cNvSpPr/>
          <p:nvPr userDrawn="1"/>
        </p:nvSpPr>
        <p:spPr>
          <a:xfrm>
            <a:off x="-86711" y="215462"/>
            <a:ext cx="9317421" cy="1371600"/>
          </a:xfrm>
          <a:prstGeom prst="rect">
            <a:avLst/>
          </a:prstGeom>
          <a:solidFill>
            <a:srgbClr val="2E64D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2834" y="152400"/>
            <a:ext cx="819971" cy="838200"/>
          </a:xfrm>
          <a:prstGeom prst="rect">
            <a:avLst/>
          </a:prstGeom>
        </p:spPr>
      </p:pic>
      <p:sp>
        <p:nvSpPr>
          <p:cNvPr id="2" name="Title Placeholder 1"/>
          <p:cNvSpPr>
            <a:spLocks noGrp="1"/>
          </p:cNvSpPr>
          <p:nvPr>
            <p:ph type="title"/>
          </p:nvPr>
        </p:nvSpPr>
        <p:spPr>
          <a:xfrm>
            <a:off x="2286000" y="274638"/>
            <a:ext cx="6400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600200"/>
            <a:ext cx="6400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1C352-6DFC-492A-A424-ED411D39F8FF}" type="datetimeFigureOut">
              <a:rPr lang="en-US" smtClean="0"/>
              <a:pPr/>
              <a:t>1/18/2017</a:t>
            </a:fld>
            <a:endParaRPr lang="en-US" dirty="0"/>
          </a:p>
        </p:txBody>
      </p:sp>
      <p:sp>
        <p:nvSpPr>
          <p:cNvPr id="5" name="Footer Placeholder 4"/>
          <p:cNvSpPr>
            <a:spLocks noGrp="1"/>
          </p:cNvSpPr>
          <p:nvPr>
            <p:ph type="ftr" sz="quarter" idx="3"/>
          </p:nvPr>
        </p:nvSpPr>
        <p:spPr>
          <a:xfrm>
            <a:off x="3505200" y="6400800"/>
            <a:ext cx="2895600" cy="365125"/>
          </a:xfrm>
          <a:prstGeom prst="rect">
            <a:avLst/>
          </a:prstGeom>
        </p:spPr>
        <p:txBody>
          <a:bodyPr vert="horz" lIns="91440" tIns="45720" rIns="91440" bIns="45720" rtlCol="0" anchor="ctr"/>
          <a:lstStyle>
            <a:lvl1pPr algn="ctr">
              <a:defRPr sz="1400" b="1" i="1">
                <a:solidFill>
                  <a:schemeClr val="tx1">
                    <a:tint val="75000"/>
                  </a:schemeClr>
                </a:solidFill>
              </a:defRPr>
            </a:lvl1pPr>
          </a:lstStyle>
          <a:p>
            <a:r>
              <a:rPr lang="en-US" dirty="0" smtClean="0">
                <a:solidFill>
                  <a:srgbClr val="2E64DE"/>
                </a:solidFill>
              </a:rPr>
              <a:t>www.michigan.gov/dnrtrails</a:t>
            </a:r>
          </a:p>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B4347-18CA-4D92-AFFF-4C795B9DF029}" type="slidenum">
              <a:rPr lang="en-US" smtClean="0"/>
              <a:pPr/>
              <a:t>‹#›</a:t>
            </a:fld>
            <a:endParaRPr lang="en-US" dirty="0"/>
          </a:p>
        </p:txBody>
      </p:sp>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val="0"/>
              </a:ext>
            </a:extLst>
          </a:blip>
          <a:srcRect l="3300" t="8215" r="2655" b="2818"/>
          <a:stretch/>
        </p:blipFill>
        <p:spPr>
          <a:xfrm>
            <a:off x="110983" y="1066800"/>
            <a:ext cx="2122229" cy="1332184"/>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userDrawn="1"/>
        </p:nvPicPr>
        <p:blipFill rotWithShape="1">
          <a:blip r:embed="rId7" cstate="print">
            <a:extLst>
              <a:ext uri="{28A0092B-C50C-407E-A947-70E740481C1C}">
                <a14:useLocalDpi xmlns:a14="http://schemas.microsoft.com/office/drawing/2010/main" val="0"/>
              </a:ext>
            </a:extLst>
          </a:blip>
          <a:srcRect l="1201" t="7084" r="1363" b="2087"/>
          <a:stretch/>
        </p:blipFill>
        <p:spPr>
          <a:xfrm>
            <a:off x="111345" y="2514600"/>
            <a:ext cx="2121868" cy="1312478"/>
          </a:xfrm>
          <a:prstGeom prst="rect">
            <a:avLst/>
          </a:prstGeom>
          <a:effectLst>
            <a:outerShdw blurRad="50800" dist="38100" dir="8100000" algn="tr" rotWithShape="0">
              <a:prstClr val="black">
                <a:alpha val="40000"/>
              </a:prstClr>
            </a:outerShdw>
          </a:effectLst>
        </p:spPr>
      </p:pic>
      <p:pic>
        <p:nvPicPr>
          <p:cNvPr id="13" name="Picture 12"/>
          <p:cNvPicPr>
            <a:picLocks noChangeAspect="1"/>
          </p:cNvPicPr>
          <p:nvPr userDrawn="1"/>
        </p:nvPicPr>
        <p:blipFill rotWithShape="1">
          <a:blip r:embed="rId8" cstate="print">
            <a:extLst>
              <a:ext uri="{28A0092B-C50C-407E-A947-70E740481C1C}">
                <a14:useLocalDpi xmlns:a14="http://schemas.microsoft.com/office/drawing/2010/main" val="0"/>
              </a:ext>
            </a:extLst>
          </a:blip>
          <a:srcRect l="1847" t="1416" r="2655" b="1660"/>
          <a:stretch/>
        </p:blipFill>
        <p:spPr>
          <a:xfrm>
            <a:off x="110983" y="3962400"/>
            <a:ext cx="2121868" cy="1447800"/>
          </a:xfrm>
          <a:prstGeom prst="rect">
            <a:avLst/>
          </a:prstGeom>
          <a:effectLst>
            <a:outerShdw blurRad="50800" dist="38100" dir="8100000" algn="tr" rotWithShape="0">
              <a:prstClr val="black">
                <a:alpha val="40000"/>
              </a:prstClr>
            </a:outerShdw>
          </a:effectLst>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983" y="5486188"/>
            <a:ext cx="2105851" cy="1371812"/>
          </a:xfrm>
          <a:prstGeom prst="rect">
            <a:avLst/>
          </a:prstGeom>
        </p:spPr>
      </p:pic>
    </p:spTree>
    <p:extLst>
      <p:ext uri="{BB962C8B-B14F-4D97-AF65-F5344CB8AC3E}">
        <p14:creationId xmlns:p14="http://schemas.microsoft.com/office/powerpoint/2010/main" val="471153472"/>
      </p:ext>
    </p:extLst>
  </p:cSld>
  <p:clrMap bg1="lt1" tx1="dk1" bg2="lt2" tx2="dk2" accent1="accent1" accent2="accent2" accent3="accent3" accent4="accent4" accent5="accent5" accent6="accent6" hlink="hlink" folHlink="folHlink"/>
  <p:sldLayoutIdLst>
    <p:sldLayoutId id="2147483695" r:id="rId1"/>
    <p:sldLayoutId id="2147483696" r:id="rId2"/>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64DE"/>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E64DE"/>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64DE"/>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64D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70.emf"/></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7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57.xml"/><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hyperlink" Target="mailto:sloria@nemcog.or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www.michigan.gov/dnr/0,4570,7-153-10365_16839_71459---,00.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1.wmf"/></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58.png"/><Relationship Id="rId4" Type="http://schemas.openxmlformats.org/officeDocument/2006/relationships/image" Target="../media/image63.wmf"/></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2819400"/>
            <a:ext cx="7162800" cy="685800"/>
          </a:xfrm>
        </p:spPr>
        <p:txBody>
          <a:bodyPr>
            <a:normAutofit fontScale="90000"/>
          </a:bodyPr>
          <a:lstStyle/>
          <a:p>
            <a:pPr algn="r"/>
            <a:r>
              <a:rPr lang="en-US" sz="4000" dirty="0" smtClean="0"/>
              <a:t>Michigan’s Iron Belle Trail</a:t>
            </a:r>
            <a:endParaRPr lang="en-US" sz="4000" dirty="0"/>
          </a:p>
        </p:txBody>
      </p:sp>
      <p:sp>
        <p:nvSpPr>
          <p:cNvPr id="2" name="Subtitle 1"/>
          <p:cNvSpPr>
            <a:spLocks noGrp="1"/>
          </p:cNvSpPr>
          <p:nvPr>
            <p:ph type="subTitle" idx="1"/>
          </p:nvPr>
        </p:nvSpPr>
        <p:spPr>
          <a:xfrm>
            <a:off x="3048000" y="3733800"/>
            <a:ext cx="6096000" cy="762000"/>
          </a:xfrm>
        </p:spPr>
        <p:txBody>
          <a:bodyPr>
            <a:normAutofit/>
          </a:bodyPr>
          <a:lstStyle/>
          <a:p>
            <a:pPr algn="r"/>
            <a:r>
              <a:rPr lang="en-US" dirty="0" smtClean="0"/>
              <a:t>Crawford County</a:t>
            </a:r>
            <a:endParaRPr lang="en-US" dirty="0"/>
          </a:p>
        </p:txBody>
      </p:sp>
    </p:spTree>
    <p:extLst>
      <p:ext uri="{BB962C8B-B14F-4D97-AF65-F5344CB8AC3E}">
        <p14:creationId xmlns:p14="http://schemas.microsoft.com/office/powerpoint/2010/main" val="401431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0" y="1905000"/>
            <a:ext cx="1447800" cy="3200400"/>
          </a:xfrm>
        </p:spPr>
        <p:txBody>
          <a:bodyPr>
            <a:normAutofit/>
          </a:bodyPr>
          <a:lstStyle/>
          <a:p>
            <a:r>
              <a:rPr lang="en-US" sz="2400" dirty="0" smtClean="0">
                <a:solidFill>
                  <a:srgbClr val="0070C0"/>
                </a:solidFill>
              </a:rPr>
              <a:t>Trail Gaps in the Route</a:t>
            </a:r>
            <a:endParaRPr lang="en-US" sz="2400" dirty="0">
              <a:solidFill>
                <a:srgbClr val="0070C0"/>
              </a:solidFill>
            </a:endParaRPr>
          </a:p>
        </p:txBody>
      </p:sp>
      <p:pic>
        <p:nvPicPr>
          <p:cNvPr id="8" name="Content Placeholder 7"/>
          <p:cNvPicPr>
            <a:picLocks noGrp="1" noChangeAspect="1"/>
          </p:cNvPicPr>
          <p:nvPr>
            <p:ph idx="1"/>
          </p:nvPr>
        </p:nvPicPr>
        <p:blipFill rotWithShape="1">
          <a:blip r:embed="rId3"/>
          <a:srcRect t="16062"/>
          <a:stretch/>
        </p:blipFill>
        <p:spPr>
          <a:xfrm>
            <a:off x="914400" y="1600200"/>
            <a:ext cx="6248400" cy="5131354"/>
          </a:xfrm>
          <a:prstGeom prst="rect">
            <a:avLst/>
          </a:prstGeom>
        </p:spPr>
      </p:pic>
      <p:sp>
        <p:nvSpPr>
          <p:cNvPr id="5" name="Title 5"/>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mj-lt"/>
                <a:ea typeface="+mj-ea"/>
                <a:cs typeface="+mj-cs"/>
              </a:defRPr>
            </a:lvl1pPr>
          </a:lstStyle>
          <a:p>
            <a:r>
              <a:rPr lang="en-US" dirty="0" smtClean="0"/>
              <a:t>Northern Lower Peninsula</a:t>
            </a:r>
            <a:endParaRPr lang="en-US" dirty="0"/>
          </a:p>
        </p:txBody>
      </p:sp>
    </p:spTree>
    <p:extLst>
      <p:ext uri="{BB962C8B-B14F-4D97-AF65-F5344CB8AC3E}">
        <p14:creationId xmlns:p14="http://schemas.microsoft.com/office/powerpoint/2010/main" val="1261711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ln>
            <a:solidFill>
              <a:schemeClr val="accent1"/>
            </a:solidFill>
          </a:ln>
        </p:spPr>
        <p:txBody>
          <a:bodyPr>
            <a:normAutofit fontScale="90000"/>
          </a:bodyPr>
          <a:lstStyle/>
          <a:p>
            <a:r>
              <a:rPr lang="en-US" dirty="0" smtClean="0"/>
              <a:t>Crawford County </a:t>
            </a:r>
            <a:br>
              <a:rPr lang="en-US" dirty="0" smtClean="0"/>
            </a:br>
            <a:r>
              <a:rPr lang="en-US" dirty="0" smtClean="0"/>
              <a:t>Route Planning as of Jan 2017</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99" y="304800"/>
            <a:ext cx="1555531" cy="1219200"/>
          </a:xfrm>
          <a:prstGeom prst="rect">
            <a:avLst/>
          </a:prstGeom>
        </p:spPr>
      </p:pic>
      <p:sp>
        <p:nvSpPr>
          <p:cNvPr id="2" name="Content Placeholder 1"/>
          <p:cNvSpPr>
            <a:spLocks noGrp="1"/>
          </p:cNvSpPr>
          <p:nvPr>
            <p:ph idx="1"/>
          </p:nvPr>
        </p:nvSpPr>
        <p:spPr>
          <a:xfrm>
            <a:off x="457200" y="1600200"/>
            <a:ext cx="8229600" cy="5029199"/>
          </a:xfrm>
        </p:spPr>
        <p:txBody>
          <a:bodyPr>
            <a:normAutofit fontScale="92500"/>
          </a:bodyPr>
          <a:lstStyle/>
          <a:p>
            <a:endParaRPr lang="en-US" sz="2600" dirty="0" smtClean="0">
              <a:solidFill>
                <a:srgbClr val="2C0EE2"/>
              </a:solidFill>
            </a:endParaRPr>
          </a:p>
          <a:p>
            <a:r>
              <a:rPr lang="en-US" sz="2600" dirty="0" smtClean="0">
                <a:solidFill>
                  <a:srgbClr val="2C0EE2"/>
                </a:solidFill>
              </a:rPr>
              <a:t>~30 + mile Bicycling Route portion of the IBT through Crawford County to connect </a:t>
            </a:r>
            <a:r>
              <a:rPr lang="en-US" sz="2600" dirty="0">
                <a:solidFill>
                  <a:srgbClr val="2C0EE2"/>
                </a:solidFill>
              </a:rPr>
              <a:t>North Higgins Lake State Park, City of Grayling, Hartwick Pines State Park, &amp; Otsego Lake State Park.  </a:t>
            </a:r>
            <a:endParaRPr lang="en-US" sz="2600" dirty="0" smtClean="0">
              <a:solidFill>
                <a:srgbClr val="2C0EE2"/>
              </a:solidFill>
            </a:endParaRPr>
          </a:p>
          <a:p>
            <a:pPr marL="0" indent="0">
              <a:buNone/>
            </a:pPr>
            <a:endParaRPr lang="en-US" sz="2600" dirty="0" smtClean="0">
              <a:solidFill>
                <a:srgbClr val="2C0EE2"/>
              </a:solidFill>
            </a:endParaRPr>
          </a:p>
          <a:p>
            <a:r>
              <a:rPr lang="en-US" sz="2600" dirty="0" smtClean="0">
                <a:solidFill>
                  <a:srgbClr val="2C0EE2"/>
                </a:solidFill>
              </a:rPr>
              <a:t>Crawford County Road Commission received an Iron </a:t>
            </a:r>
            <a:r>
              <a:rPr lang="en-US" sz="2600" dirty="0">
                <a:solidFill>
                  <a:srgbClr val="2C0EE2"/>
                </a:solidFill>
              </a:rPr>
              <a:t>Belle Planning Grant </a:t>
            </a:r>
            <a:r>
              <a:rPr lang="en-US" sz="2600" dirty="0" smtClean="0">
                <a:solidFill>
                  <a:srgbClr val="2C0EE2"/>
                </a:solidFill>
              </a:rPr>
              <a:t>in 2015 to fund the preliminary planning </a:t>
            </a:r>
            <a:r>
              <a:rPr lang="en-US" sz="2600" dirty="0">
                <a:solidFill>
                  <a:srgbClr val="2C0EE2"/>
                </a:solidFill>
              </a:rPr>
              <a:t>and conceptual phasing of this </a:t>
            </a:r>
            <a:r>
              <a:rPr lang="en-US" sz="2600" dirty="0" smtClean="0">
                <a:solidFill>
                  <a:srgbClr val="2C0EE2"/>
                </a:solidFill>
              </a:rPr>
              <a:t>trail; completed in December 2016.  </a:t>
            </a:r>
          </a:p>
          <a:p>
            <a:pPr marL="0" indent="0">
              <a:buNone/>
            </a:pPr>
            <a:endParaRPr lang="en-US" sz="2600" dirty="0" smtClean="0">
              <a:solidFill>
                <a:srgbClr val="2C0EE2"/>
              </a:solidFill>
            </a:endParaRPr>
          </a:p>
          <a:p>
            <a:r>
              <a:rPr lang="en-US" sz="2600" dirty="0" smtClean="0">
                <a:solidFill>
                  <a:srgbClr val="2C0EE2"/>
                </a:solidFill>
              </a:rPr>
              <a:t>IBT discussed at quarterly Crawford County Trails Committee meetings organized by Wayne </a:t>
            </a:r>
            <a:r>
              <a:rPr lang="en-US" sz="2600" dirty="0" err="1" smtClean="0">
                <a:solidFill>
                  <a:srgbClr val="2C0EE2"/>
                </a:solidFill>
              </a:rPr>
              <a:t>Koppa</a:t>
            </a:r>
            <a:endParaRPr lang="en-US" sz="2600" dirty="0">
              <a:solidFill>
                <a:srgbClr val="2C0EE2"/>
              </a:solidFill>
            </a:endParaRPr>
          </a:p>
          <a:p>
            <a:endParaRPr lang="en-US" sz="2600" dirty="0" smtClean="0">
              <a:solidFill>
                <a:srgbClr val="2C0EE2"/>
              </a:solidFill>
            </a:endParaRPr>
          </a:p>
          <a:p>
            <a:pPr marL="0" indent="0">
              <a:buNone/>
            </a:pPr>
            <a:endParaRPr lang="en-US" sz="1400" dirty="0" smtClean="0"/>
          </a:p>
          <a:p>
            <a:endParaRPr lang="en-US" sz="1800" dirty="0"/>
          </a:p>
          <a:p>
            <a:endParaRPr lang="en-US" dirty="0"/>
          </a:p>
          <a:p>
            <a:endParaRPr lang="en-US" dirty="0"/>
          </a:p>
        </p:txBody>
      </p:sp>
    </p:spTree>
    <p:extLst>
      <p:ext uri="{BB962C8B-B14F-4D97-AF65-F5344CB8AC3E}">
        <p14:creationId xmlns:p14="http://schemas.microsoft.com/office/powerpoint/2010/main" val="631843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Crawford County </a:t>
            </a:r>
            <a:br>
              <a:rPr lang="en-US" dirty="0" smtClean="0"/>
            </a:br>
            <a:r>
              <a:rPr lang="en-US" dirty="0" smtClean="0"/>
              <a:t>Proposed Route South of City</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99" y="304800"/>
            <a:ext cx="1555531" cy="1219200"/>
          </a:xfrm>
          <a:prstGeom prst="rect">
            <a:avLst/>
          </a:prstGeom>
        </p:spPr>
      </p:pic>
      <p:sp>
        <p:nvSpPr>
          <p:cNvPr id="7" name="Content Placeholder 6"/>
          <p:cNvSpPr txBox="1">
            <a:spLocks noGrp="1"/>
          </p:cNvSpPr>
          <p:nvPr>
            <p:ph idx="1"/>
          </p:nvPr>
        </p:nvSpPr>
        <p:spPr>
          <a:xfrm>
            <a:off x="4797424" y="1676400"/>
            <a:ext cx="4270375" cy="4733604"/>
          </a:xfrm>
          <a:prstGeom prst="rect">
            <a:avLst/>
          </a:prstGeom>
          <a:noFill/>
        </p:spPr>
        <p:txBody>
          <a:bodyPr wrap="square" rtlCol="0">
            <a:spAutoFit/>
          </a:bodyPr>
          <a:lstStyle/>
          <a:p>
            <a:pPr marL="571500" indent="-571500"/>
            <a:r>
              <a:rPr lang="en-US" sz="2200" b="1" dirty="0">
                <a:solidFill>
                  <a:srgbClr val="2C0EE2"/>
                </a:solidFill>
              </a:rPr>
              <a:t>Phase 2, 4.87 mi. – </a:t>
            </a:r>
            <a:r>
              <a:rPr lang="en-US" sz="2200" dirty="0">
                <a:solidFill>
                  <a:srgbClr val="2C0EE2"/>
                </a:solidFill>
              </a:rPr>
              <a:t>Beaver Creek Twp: from 4 Mile Rd. to S Old 127 R.O.W. to Fletcher Rd.  Est. $2 million total; $272,800 match (13.6</a:t>
            </a:r>
            <a:r>
              <a:rPr lang="en-US" sz="2200" dirty="0" smtClean="0">
                <a:solidFill>
                  <a:srgbClr val="2C0EE2"/>
                </a:solidFill>
              </a:rPr>
              <a:t>%)</a:t>
            </a:r>
          </a:p>
          <a:p>
            <a:pPr marL="571500" indent="-571500"/>
            <a:endParaRPr lang="en-US" sz="2200" dirty="0" smtClean="0">
              <a:solidFill>
                <a:srgbClr val="2C0EE2"/>
              </a:solidFill>
            </a:endParaRPr>
          </a:p>
          <a:p>
            <a:pPr marL="571500" indent="-571500"/>
            <a:r>
              <a:rPr lang="en-US" sz="2200" b="1" dirty="0" smtClean="0">
                <a:solidFill>
                  <a:srgbClr val="2C0EE2"/>
                </a:solidFill>
              </a:rPr>
              <a:t>Phase </a:t>
            </a:r>
            <a:r>
              <a:rPr lang="en-US" sz="2200" b="1" dirty="0">
                <a:solidFill>
                  <a:srgbClr val="2C0EE2"/>
                </a:solidFill>
              </a:rPr>
              <a:t>3, 4.75 mi</a:t>
            </a:r>
            <a:r>
              <a:rPr lang="en-US" sz="2200" b="1" dirty="0" smtClean="0">
                <a:solidFill>
                  <a:srgbClr val="2C0EE2"/>
                </a:solidFill>
              </a:rPr>
              <a:t>. </a:t>
            </a:r>
            <a:r>
              <a:rPr lang="en-US" sz="2200" dirty="0" smtClean="0">
                <a:solidFill>
                  <a:srgbClr val="2C0EE2"/>
                </a:solidFill>
              </a:rPr>
              <a:t>– </a:t>
            </a:r>
            <a:r>
              <a:rPr lang="en-US" sz="2200" dirty="0">
                <a:solidFill>
                  <a:srgbClr val="2C0EE2"/>
                </a:solidFill>
              </a:rPr>
              <a:t>end </a:t>
            </a:r>
            <a:r>
              <a:rPr lang="en-US" sz="2200" dirty="0" smtClean="0">
                <a:solidFill>
                  <a:srgbClr val="2C0EE2"/>
                </a:solidFill>
              </a:rPr>
              <a:t>of City bike </a:t>
            </a:r>
            <a:r>
              <a:rPr lang="en-US" sz="2200" dirty="0">
                <a:solidFill>
                  <a:srgbClr val="2C0EE2"/>
                </a:solidFill>
              </a:rPr>
              <a:t>route </a:t>
            </a:r>
            <a:r>
              <a:rPr lang="en-US" sz="2200" dirty="0" smtClean="0">
                <a:solidFill>
                  <a:srgbClr val="2C0EE2"/>
                </a:solidFill>
              </a:rPr>
              <a:t>to Industrial Drive, to Grayling Twp. easement leading to MDOT Rest Area and KCC.  $1.96 </a:t>
            </a:r>
            <a:r>
              <a:rPr lang="en-US" sz="2200" dirty="0">
                <a:solidFill>
                  <a:srgbClr val="2C0EE2"/>
                </a:solidFill>
              </a:rPr>
              <a:t>million total cost; </a:t>
            </a:r>
            <a:r>
              <a:rPr lang="en-US" sz="2200" dirty="0" smtClean="0">
                <a:solidFill>
                  <a:srgbClr val="2C0EE2"/>
                </a:solidFill>
              </a:rPr>
              <a:t>$250,400 match (12.8%)</a:t>
            </a:r>
            <a:endParaRPr lang="en-US" sz="2200" dirty="0">
              <a:solidFill>
                <a:srgbClr val="2C0EE2"/>
              </a:solidFill>
            </a:endParaRPr>
          </a:p>
          <a:p>
            <a:pPr marL="571500" indent="-571500">
              <a:buFont typeface="Arial" panose="020B0604020202020204" pitchFamily="34" charset="0"/>
              <a:buChar char="•"/>
            </a:pPr>
            <a:endParaRPr lang="en-US" sz="2400" dirty="0">
              <a:solidFill>
                <a:srgbClr val="2C0EE2"/>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06562"/>
            <a:ext cx="4340225" cy="51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19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Crawford County </a:t>
            </a:r>
            <a:br>
              <a:rPr lang="en-US" dirty="0" smtClean="0"/>
            </a:br>
            <a:r>
              <a:rPr lang="en-US" dirty="0" smtClean="0"/>
              <a:t>Proposed Route Along Old 27 N -</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99" y="304800"/>
            <a:ext cx="1555531" cy="1219200"/>
          </a:xfrm>
          <a:prstGeom prst="rect">
            <a:avLst/>
          </a:prstGeom>
        </p:spPr>
      </p:pic>
      <p:pic>
        <p:nvPicPr>
          <p:cNvPr id="1027"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45261"/>
          <a:stretch/>
        </p:blipFill>
        <p:spPr bwMode="auto">
          <a:xfrm>
            <a:off x="0" y="1715199"/>
            <a:ext cx="4343400" cy="512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01155" y="1828800"/>
            <a:ext cx="4419600" cy="4893647"/>
          </a:xfrm>
          <a:prstGeom prst="rect">
            <a:avLst/>
          </a:prstGeom>
          <a:noFill/>
        </p:spPr>
        <p:txBody>
          <a:bodyPr wrap="square" rtlCol="0">
            <a:spAutoFit/>
          </a:bodyPr>
          <a:lstStyle/>
          <a:p>
            <a:pPr marL="571500" indent="-571500">
              <a:buFont typeface="Arial" panose="020B0604020202020204" pitchFamily="34" charset="0"/>
              <a:buChar char="•"/>
            </a:pPr>
            <a:endParaRPr lang="en-US" sz="2400" dirty="0">
              <a:solidFill>
                <a:srgbClr val="2C0EE2"/>
              </a:solidFill>
            </a:endParaRPr>
          </a:p>
          <a:p>
            <a:pPr marL="571500" indent="-571500">
              <a:buFont typeface="Arial" panose="020B0604020202020204" pitchFamily="34" charset="0"/>
              <a:buChar char="•"/>
            </a:pPr>
            <a:r>
              <a:rPr lang="en-US" sz="2400" b="1" dirty="0">
                <a:solidFill>
                  <a:srgbClr val="2C0EE2"/>
                </a:solidFill>
              </a:rPr>
              <a:t>Phase 4, 5.64 mi.</a:t>
            </a:r>
            <a:r>
              <a:rPr lang="en-US" sz="2400" dirty="0">
                <a:solidFill>
                  <a:srgbClr val="2C0EE2"/>
                </a:solidFill>
              </a:rPr>
              <a:t>– Frederic Twp.: from path ending at High School to Frederic, est. $2.7 million total cost; $571,400 match (21</a:t>
            </a:r>
            <a:r>
              <a:rPr lang="en-US" sz="2400" dirty="0" smtClean="0">
                <a:solidFill>
                  <a:srgbClr val="2C0EE2"/>
                </a:solidFill>
              </a:rPr>
              <a:t>%)</a:t>
            </a:r>
          </a:p>
          <a:p>
            <a:endParaRPr lang="en-US" sz="2400" dirty="0">
              <a:solidFill>
                <a:srgbClr val="2C0EE2"/>
              </a:solidFill>
            </a:endParaRPr>
          </a:p>
          <a:p>
            <a:pPr marL="571500" indent="-571500">
              <a:buFont typeface="Arial" panose="020B0604020202020204" pitchFamily="34" charset="0"/>
              <a:buChar char="•"/>
            </a:pPr>
            <a:endParaRPr lang="en-US" sz="2400" b="1" dirty="0" smtClean="0">
              <a:solidFill>
                <a:srgbClr val="2C0EE2"/>
              </a:solidFill>
            </a:endParaRPr>
          </a:p>
          <a:p>
            <a:pPr marL="571500" indent="-571500">
              <a:buFont typeface="Arial" panose="020B0604020202020204" pitchFamily="34" charset="0"/>
              <a:buChar char="•"/>
            </a:pPr>
            <a:r>
              <a:rPr lang="en-US" sz="2400" b="1" dirty="0" smtClean="0">
                <a:solidFill>
                  <a:srgbClr val="2C0EE2"/>
                </a:solidFill>
              </a:rPr>
              <a:t>Phase 5, 6.52 mi. - </a:t>
            </a:r>
            <a:r>
              <a:rPr lang="en-US" sz="2400" dirty="0" smtClean="0">
                <a:solidFill>
                  <a:srgbClr val="2C0EE2"/>
                </a:solidFill>
              </a:rPr>
              <a:t>Frederic Twp/Maple Forest Twp: from Frederic to Cty Line,  est. $2.46 million total cost; $467,400 match (19%)</a:t>
            </a:r>
            <a:endParaRPr lang="en-US" sz="2400" dirty="0">
              <a:solidFill>
                <a:srgbClr val="2C0EE2"/>
              </a:solidFill>
            </a:endParaRPr>
          </a:p>
        </p:txBody>
      </p:sp>
    </p:spTree>
    <p:extLst>
      <p:ext uri="{BB962C8B-B14F-4D97-AF65-F5344CB8AC3E}">
        <p14:creationId xmlns:p14="http://schemas.microsoft.com/office/powerpoint/2010/main" val="1552050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Crawford County</a:t>
            </a:r>
            <a:br>
              <a:rPr lang="en-US" dirty="0" smtClean="0"/>
            </a:br>
            <a:r>
              <a:rPr lang="en-US" dirty="0" smtClean="0"/>
              <a:t>Next Steps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99" y="304800"/>
            <a:ext cx="1555531" cy="1219200"/>
          </a:xfrm>
          <a:prstGeom prst="rect">
            <a:avLst/>
          </a:prstGeom>
        </p:spPr>
      </p:pic>
      <p:sp>
        <p:nvSpPr>
          <p:cNvPr id="3" name="Content Placeholder 2"/>
          <p:cNvSpPr>
            <a:spLocks noGrp="1"/>
          </p:cNvSpPr>
          <p:nvPr>
            <p:ph idx="1"/>
          </p:nvPr>
        </p:nvSpPr>
        <p:spPr>
          <a:xfrm>
            <a:off x="5638800" y="1981200"/>
            <a:ext cx="3352800" cy="4191000"/>
          </a:xfrm>
        </p:spPr>
        <p:txBody>
          <a:bodyPr>
            <a:normAutofit/>
          </a:bodyPr>
          <a:lstStyle/>
          <a:p>
            <a:r>
              <a:rPr lang="en-US" sz="2400" dirty="0" smtClean="0">
                <a:solidFill>
                  <a:srgbClr val="2C0EE2"/>
                </a:solidFill>
              </a:rPr>
              <a:t>The City of Grayling applied for a $15,000 IBT grant in Jan. 2017 to fund a preliminary engineering study for the trail route along the railroad corridor through the City (in lieu of bike route), about 3 miles.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5257800" cy="504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823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Crawford County </a:t>
            </a:r>
            <a:br>
              <a:rPr lang="en-US" dirty="0"/>
            </a:br>
            <a:r>
              <a:rPr lang="en-US" dirty="0"/>
              <a:t>Next Steps</a:t>
            </a:r>
          </a:p>
        </p:txBody>
      </p:sp>
      <p:sp>
        <p:nvSpPr>
          <p:cNvPr id="3" name="Content Placeholder 2"/>
          <p:cNvSpPr>
            <a:spLocks noGrp="1"/>
          </p:cNvSpPr>
          <p:nvPr>
            <p:ph idx="1"/>
          </p:nvPr>
        </p:nvSpPr>
        <p:spPr>
          <a:xfrm>
            <a:off x="685800" y="1676400"/>
            <a:ext cx="8458200" cy="4800600"/>
          </a:xfrm>
        </p:spPr>
        <p:txBody>
          <a:bodyPr>
            <a:normAutofit fontScale="32500" lnSpcReduction="20000"/>
          </a:bodyPr>
          <a:lstStyle/>
          <a:p>
            <a:pPr marL="0" lvl="0" indent="0">
              <a:buNone/>
            </a:pPr>
            <a:endParaRPr lang="en-US" sz="2400" dirty="0">
              <a:solidFill>
                <a:srgbClr val="2E64DE"/>
              </a:solidFill>
            </a:endParaRPr>
          </a:p>
          <a:p>
            <a:pPr lvl="0"/>
            <a:r>
              <a:rPr lang="en-US" sz="9600" dirty="0">
                <a:solidFill>
                  <a:srgbClr val="2C0EE2"/>
                </a:solidFill>
              </a:rPr>
              <a:t>The Road Commission also applied for </a:t>
            </a:r>
            <a:r>
              <a:rPr lang="en-US" sz="9600" dirty="0" smtClean="0">
                <a:solidFill>
                  <a:srgbClr val="2C0EE2"/>
                </a:solidFill>
              </a:rPr>
              <a:t>a $25,000 IBT grant (2017) </a:t>
            </a:r>
            <a:r>
              <a:rPr lang="en-US" sz="9600" dirty="0">
                <a:solidFill>
                  <a:srgbClr val="2C0EE2"/>
                </a:solidFill>
              </a:rPr>
              <a:t>to fund more detailed preliminary engineering and estimates needed for TAP and MNRTF grant applications to develop Phase III of the route (</a:t>
            </a:r>
            <a:r>
              <a:rPr lang="en-US" sz="9600" dirty="0" smtClean="0">
                <a:solidFill>
                  <a:srgbClr val="2C0EE2"/>
                </a:solidFill>
              </a:rPr>
              <a:t>KCC </a:t>
            </a:r>
            <a:r>
              <a:rPr lang="en-US" sz="9600" dirty="0">
                <a:solidFill>
                  <a:srgbClr val="2C0EE2"/>
                </a:solidFill>
              </a:rPr>
              <a:t>to the City of Grayling</a:t>
            </a:r>
            <a:r>
              <a:rPr lang="en-US" sz="9600" dirty="0" smtClean="0">
                <a:solidFill>
                  <a:srgbClr val="2C0EE2"/>
                </a:solidFill>
              </a:rPr>
              <a:t>).    </a:t>
            </a:r>
          </a:p>
          <a:p>
            <a:pPr lvl="0"/>
            <a:endParaRPr lang="en-US" sz="9600" dirty="0">
              <a:solidFill>
                <a:srgbClr val="2C0EE2"/>
              </a:solidFill>
            </a:endParaRPr>
          </a:p>
          <a:p>
            <a:pPr lvl="0"/>
            <a:r>
              <a:rPr lang="en-US" sz="9600" dirty="0" smtClean="0">
                <a:solidFill>
                  <a:srgbClr val="2C0EE2"/>
                </a:solidFill>
              </a:rPr>
              <a:t>This </a:t>
            </a:r>
            <a:r>
              <a:rPr lang="en-US" sz="9600" dirty="0">
                <a:solidFill>
                  <a:srgbClr val="2C0EE2"/>
                </a:solidFill>
              </a:rPr>
              <a:t>grant would also fund a Development and Funding Guide for Phases 2-5 of the route, which includes assistance to the communities in preparing grant applications to fund trail development.</a:t>
            </a:r>
          </a:p>
          <a:p>
            <a:pPr marL="0" indent="0" algn="ctr">
              <a:buNone/>
            </a:pPr>
            <a:endParaRPr lang="en-US" dirty="0"/>
          </a:p>
        </p:txBody>
      </p:sp>
    </p:spTree>
    <p:extLst>
      <p:ext uri="{BB962C8B-B14F-4D97-AF65-F5344CB8AC3E}">
        <p14:creationId xmlns:p14="http://schemas.microsoft.com/office/powerpoint/2010/main" val="308640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Crawford County </a:t>
            </a:r>
            <a:br>
              <a:rPr lang="en-US" dirty="0"/>
            </a:br>
            <a:r>
              <a:rPr lang="en-US" dirty="0" smtClean="0"/>
              <a:t>Phase III (Grayling Twp.)</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362200"/>
            <a:ext cx="7397750" cy="425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3771900" y="1739348"/>
            <a:ext cx="1600200" cy="609600"/>
          </a:xfrm>
        </p:spPr>
        <p:txBody>
          <a:bodyPr/>
          <a:lstStyle/>
          <a:p>
            <a:pPr marL="0" indent="0">
              <a:buNone/>
            </a:pPr>
            <a:r>
              <a:rPr lang="en-US" dirty="0" smtClean="0">
                <a:sym typeface="Wingdings" panose="05000000000000000000" pitchFamily="2" charset="2"/>
              </a:rPr>
              <a:t></a:t>
            </a:r>
            <a:r>
              <a:rPr lang="en-US" dirty="0" smtClean="0"/>
              <a:t>North</a:t>
            </a:r>
            <a:endParaRPr lang="en-US" dirty="0"/>
          </a:p>
        </p:txBody>
      </p:sp>
      <p:sp>
        <p:nvSpPr>
          <p:cNvPr id="5" name="TextBox 4"/>
          <p:cNvSpPr txBox="1"/>
          <p:nvPr/>
        </p:nvSpPr>
        <p:spPr>
          <a:xfrm>
            <a:off x="1447800" y="3641697"/>
            <a:ext cx="914400" cy="523220"/>
          </a:xfrm>
          <a:prstGeom prst="rect">
            <a:avLst/>
          </a:prstGeom>
          <a:noFill/>
        </p:spPr>
        <p:txBody>
          <a:bodyPr wrap="square" rtlCol="0">
            <a:spAutoFit/>
          </a:bodyPr>
          <a:lstStyle/>
          <a:p>
            <a:r>
              <a:rPr lang="en-US" sz="2800" b="1" dirty="0" smtClean="0">
                <a:solidFill>
                  <a:srgbClr val="FFFF00"/>
                </a:solidFill>
              </a:rPr>
              <a:t>KCC</a:t>
            </a:r>
            <a:endParaRPr lang="en-US" sz="2800" b="1" dirty="0">
              <a:solidFill>
                <a:srgbClr val="FFFF00"/>
              </a:solidFill>
            </a:endParaRPr>
          </a:p>
        </p:txBody>
      </p:sp>
    </p:spTree>
    <p:extLst>
      <p:ext uri="{BB962C8B-B14F-4D97-AF65-F5344CB8AC3E}">
        <p14:creationId xmlns:p14="http://schemas.microsoft.com/office/powerpoint/2010/main" val="518774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Crawford County </a:t>
            </a:r>
            <a:br>
              <a:rPr lang="en-US" dirty="0"/>
            </a:br>
            <a:r>
              <a:rPr lang="en-US" dirty="0" smtClean="0"/>
              <a:t>Phase III (Grayling Twp.)</a:t>
            </a:r>
            <a:endParaRPr lang="en-US" dirty="0"/>
          </a:p>
        </p:txBody>
      </p:sp>
      <p:sp>
        <p:nvSpPr>
          <p:cNvPr id="4" name="Content Placeholder 3"/>
          <p:cNvSpPr>
            <a:spLocks noGrp="1"/>
          </p:cNvSpPr>
          <p:nvPr>
            <p:ph idx="1"/>
          </p:nvPr>
        </p:nvSpPr>
        <p:spPr>
          <a:xfrm>
            <a:off x="3771900" y="1739348"/>
            <a:ext cx="1600200" cy="609600"/>
          </a:xfrm>
        </p:spPr>
        <p:txBody>
          <a:bodyPr/>
          <a:lstStyle/>
          <a:p>
            <a:pPr marL="0" indent="0">
              <a:buNone/>
            </a:pPr>
            <a:r>
              <a:rPr lang="en-US" dirty="0" smtClean="0">
                <a:sym typeface="Wingdings" panose="05000000000000000000" pitchFamily="2" charset="2"/>
              </a:rPr>
              <a:t></a:t>
            </a:r>
            <a:r>
              <a:rPr lang="en-US" dirty="0" smtClean="0"/>
              <a:t>North</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74" y="2514600"/>
            <a:ext cx="7617251" cy="39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8200" y="3657600"/>
            <a:ext cx="2667000" cy="369332"/>
          </a:xfrm>
          <a:prstGeom prst="rect">
            <a:avLst/>
          </a:prstGeom>
          <a:noFill/>
        </p:spPr>
        <p:txBody>
          <a:bodyPr wrap="square" rtlCol="0">
            <a:spAutoFit/>
          </a:bodyPr>
          <a:lstStyle/>
          <a:p>
            <a:r>
              <a:rPr lang="en-US" b="1" dirty="0" smtClean="0">
                <a:solidFill>
                  <a:srgbClr val="FFFF00"/>
                </a:solidFill>
              </a:rPr>
              <a:t>MDOT Rest Area</a:t>
            </a:r>
            <a:endParaRPr lang="en-US" b="1" dirty="0">
              <a:solidFill>
                <a:srgbClr val="FFFF00"/>
              </a:solidFill>
            </a:endParaRPr>
          </a:p>
        </p:txBody>
      </p:sp>
    </p:spTree>
    <p:extLst>
      <p:ext uri="{BB962C8B-B14F-4D97-AF65-F5344CB8AC3E}">
        <p14:creationId xmlns:p14="http://schemas.microsoft.com/office/powerpoint/2010/main" val="1099322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Crawford County </a:t>
            </a:r>
            <a:br>
              <a:rPr lang="en-US" dirty="0"/>
            </a:br>
            <a:r>
              <a:rPr lang="en-US" dirty="0" smtClean="0"/>
              <a:t>Phase III (Grayling Twp.)</a:t>
            </a:r>
            <a:endParaRPr lang="en-US" dirty="0"/>
          </a:p>
        </p:txBody>
      </p:sp>
      <p:sp>
        <p:nvSpPr>
          <p:cNvPr id="4" name="Content Placeholder 3"/>
          <p:cNvSpPr>
            <a:spLocks noGrp="1"/>
          </p:cNvSpPr>
          <p:nvPr>
            <p:ph idx="1"/>
          </p:nvPr>
        </p:nvSpPr>
        <p:spPr>
          <a:xfrm>
            <a:off x="3771900" y="1739348"/>
            <a:ext cx="1600200" cy="609600"/>
          </a:xfrm>
        </p:spPr>
        <p:txBody>
          <a:bodyPr/>
          <a:lstStyle/>
          <a:p>
            <a:pPr marL="0" indent="0">
              <a:buNone/>
            </a:pPr>
            <a:r>
              <a:rPr lang="en-US" dirty="0" smtClean="0">
                <a:sym typeface="Wingdings" panose="05000000000000000000" pitchFamily="2" charset="2"/>
              </a:rPr>
              <a:t></a:t>
            </a:r>
            <a:r>
              <a:rPr lang="en-US" dirty="0" smtClean="0"/>
              <a:t>North</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847116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460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Crawford County </a:t>
            </a:r>
            <a:br>
              <a:rPr lang="en-US" dirty="0"/>
            </a:br>
            <a:r>
              <a:rPr lang="en-US" dirty="0" smtClean="0"/>
              <a:t>Phase III (Grayling Twp.)</a:t>
            </a:r>
            <a:endParaRPr lang="en-US" dirty="0"/>
          </a:p>
        </p:txBody>
      </p:sp>
      <p:sp>
        <p:nvSpPr>
          <p:cNvPr id="4" name="Content Placeholder 3"/>
          <p:cNvSpPr>
            <a:spLocks noGrp="1"/>
          </p:cNvSpPr>
          <p:nvPr>
            <p:ph idx="1"/>
          </p:nvPr>
        </p:nvSpPr>
        <p:spPr>
          <a:xfrm>
            <a:off x="685800" y="1828800"/>
            <a:ext cx="7772400" cy="4495800"/>
          </a:xfrm>
        </p:spPr>
        <p:txBody>
          <a:bodyPr>
            <a:normAutofit fontScale="92500" lnSpcReduction="10000"/>
          </a:bodyPr>
          <a:lstStyle/>
          <a:p>
            <a:r>
              <a:rPr lang="en-US" dirty="0" smtClean="0">
                <a:solidFill>
                  <a:srgbClr val="2C0EE2"/>
                </a:solidFill>
                <a:sym typeface="Wingdings" panose="05000000000000000000" pitchFamily="2" charset="2"/>
              </a:rPr>
              <a:t>Local Resolutions of Support needed in Feb 2017 for the IBT Grants</a:t>
            </a:r>
          </a:p>
          <a:p>
            <a:pPr lvl="1"/>
            <a:r>
              <a:rPr lang="en-US" dirty="0" smtClean="0">
                <a:solidFill>
                  <a:srgbClr val="2C0EE2"/>
                </a:solidFill>
                <a:sym typeface="Wingdings" panose="05000000000000000000" pitchFamily="2" charset="2"/>
              </a:rPr>
              <a:t>Resolutions for both the City and RC grant applications</a:t>
            </a:r>
          </a:p>
          <a:p>
            <a:pPr lvl="2"/>
            <a:r>
              <a:rPr lang="en-US" dirty="0" smtClean="0">
                <a:solidFill>
                  <a:srgbClr val="2C0EE2"/>
                </a:solidFill>
                <a:sym typeface="Wingdings" panose="05000000000000000000" pitchFamily="2" charset="2"/>
              </a:rPr>
              <a:t>City of Grayling (Feb 13)</a:t>
            </a:r>
          </a:p>
          <a:p>
            <a:pPr lvl="2"/>
            <a:r>
              <a:rPr lang="en-US" dirty="0" smtClean="0">
                <a:solidFill>
                  <a:srgbClr val="2C0EE2"/>
                </a:solidFill>
                <a:sym typeface="Wingdings" panose="05000000000000000000" pitchFamily="2" charset="2"/>
              </a:rPr>
              <a:t>Grayling Twp (Feb 15) </a:t>
            </a:r>
          </a:p>
          <a:p>
            <a:pPr marL="914400" lvl="2" indent="0">
              <a:buNone/>
            </a:pPr>
            <a:endParaRPr lang="en-US" dirty="0" smtClean="0">
              <a:solidFill>
                <a:srgbClr val="2C0EE2"/>
              </a:solidFill>
              <a:sym typeface="Wingdings" panose="05000000000000000000" pitchFamily="2" charset="2"/>
            </a:endParaRPr>
          </a:p>
          <a:p>
            <a:pPr lvl="1"/>
            <a:r>
              <a:rPr lang="en-US" dirty="0" smtClean="0">
                <a:solidFill>
                  <a:srgbClr val="2C0EE2"/>
                </a:solidFill>
                <a:sym typeface="Wingdings" panose="05000000000000000000" pitchFamily="2" charset="2"/>
              </a:rPr>
              <a:t>Resolutions for just the RC grant application</a:t>
            </a:r>
          </a:p>
          <a:p>
            <a:pPr lvl="2"/>
            <a:r>
              <a:rPr lang="en-US" dirty="0" smtClean="0">
                <a:solidFill>
                  <a:srgbClr val="2C0EE2"/>
                </a:solidFill>
                <a:sym typeface="Wingdings" panose="05000000000000000000" pitchFamily="2" charset="2"/>
              </a:rPr>
              <a:t>Beaver Creek Twp (Feb 14)</a:t>
            </a:r>
          </a:p>
          <a:p>
            <a:pPr lvl="2"/>
            <a:r>
              <a:rPr lang="en-US" dirty="0" smtClean="0">
                <a:solidFill>
                  <a:srgbClr val="2C0EE2"/>
                </a:solidFill>
                <a:sym typeface="Wingdings" panose="05000000000000000000" pitchFamily="2" charset="2"/>
              </a:rPr>
              <a:t>Frederic Twp (Feb 14)</a:t>
            </a:r>
          </a:p>
          <a:p>
            <a:pPr lvl="2"/>
            <a:r>
              <a:rPr lang="en-US" dirty="0" smtClean="0">
                <a:solidFill>
                  <a:srgbClr val="2C0EE2"/>
                </a:solidFill>
                <a:sym typeface="Wingdings" panose="05000000000000000000" pitchFamily="2" charset="2"/>
              </a:rPr>
              <a:t>Maple Forest Twp (Feb 14)</a:t>
            </a:r>
          </a:p>
          <a:p>
            <a:pPr lvl="1"/>
            <a:endParaRPr lang="en-US" dirty="0" smtClean="0">
              <a:sym typeface="Wingdings" panose="05000000000000000000" pitchFamily="2" charset="2"/>
            </a:endParaRPr>
          </a:p>
          <a:p>
            <a:endParaRPr lang="en-US" dirty="0" smtClean="0">
              <a:sym typeface="Wingdings" panose="05000000000000000000" pitchFamily="2" charset="2"/>
            </a:endParaRPr>
          </a:p>
          <a:p>
            <a:pPr lvl="1"/>
            <a:endParaRPr lang="en-US" dirty="0"/>
          </a:p>
        </p:txBody>
      </p:sp>
    </p:spTree>
    <p:extLst>
      <p:ext uri="{BB962C8B-B14F-4D97-AF65-F5344CB8AC3E}">
        <p14:creationId xmlns:p14="http://schemas.microsoft.com/office/powerpoint/2010/main" val="852804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3058" y="62834"/>
            <a:ext cx="8229600" cy="990600"/>
          </a:xfrm>
        </p:spPr>
        <p:txBody>
          <a:bodyPr>
            <a:normAutofit/>
          </a:bodyPr>
          <a:lstStyle/>
          <a:p>
            <a:r>
              <a:rPr lang="en-US" dirty="0" smtClean="0"/>
              <a:t>National Leader in Trails</a:t>
            </a:r>
            <a:endParaRPr lang="en-US" dirty="0"/>
          </a:p>
        </p:txBody>
      </p:sp>
      <p:sp>
        <p:nvSpPr>
          <p:cNvPr id="18" name="Rectangle 17"/>
          <p:cNvSpPr/>
          <p:nvPr/>
        </p:nvSpPr>
        <p:spPr>
          <a:xfrm>
            <a:off x="6324600" y="2819400"/>
            <a:ext cx="381000" cy="7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Content Placeholder 1"/>
          <p:cNvSpPr>
            <a:spLocks noGrp="1"/>
          </p:cNvSpPr>
          <p:nvPr>
            <p:ph idx="1"/>
          </p:nvPr>
        </p:nvSpPr>
        <p:spPr/>
        <p:txBody>
          <a:bodyPr/>
          <a:lstStyle/>
          <a:p>
            <a:endParaRPr lang="en-US" dirty="0"/>
          </a:p>
        </p:txBody>
      </p:sp>
      <p:pic>
        <p:nvPicPr>
          <p:cNvPr id="9" name="Picture 2" descr="M:\Education and Outreach\Parks and Recreation Division\Web\MI Trails Week\Trails_Info_435083_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5553"/>
          <a:stretch/>
        </p:blipFill>
        <p:spPr bwMode="auto">
          <a:xfrm>
            <a:off x="492647" y="1053434"/>
            <a:ext cx="4079353" cy="5804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Education and Outreach\Parks and Recreation Division\Web\MI Trails Week\Trails_Info_435083_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137" b="9737"/>
          <a:stretch/>
        </p:blipFill>
        <p:spPr bwMode="auto">
          <a:xfrm>
            <a:off x="4687913" y="1053434"/>
            <a:ext cx="3930871" cy="580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217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Funding Source #1</a:t>
            </a:r>
            <a:endParaRPr lang="en-US" dirty="0"/>
          </a:p>
        </p:txBody>
      </p:sp>
      <p:sp>
        <p:nvSpPr>
          <p:cNvPr id="3" name="Content Placeholder 2"/>
          <p:cNvSpPr>
            <a:spLocks noGrp="1"/>
          </p:cNvSpPr>
          <p:nvPr>
            <p:ph idx="1"/>
          </p:nvPr>
        </p:nvSpPr>
        <p:spPr>
          <a:xfrm>
            <a:off x="1295400" y="1905000"/>
            <a:ext cx="6781800" cy="4525963"/>
          </a:xfrm>
        </p:spPr>
        <p:txBody>
          <a:bodyPr>
            <a:normAutofit lnSpcReduction="10000"/>
          </a:bodyPr>
          <a:lstStyle/>
          <a:p>
            <a:pPr marL="0" indent="0" algn="ctr">
              <a:buNone/>
            </a:pPr>
            <a:r>
              <a:rPr lang="en-US" b="1" dirty="0" smtClean="0">
                <a:solidFill>
                  <a:srgbClr val="2C0EE2"/>
                </a:solidFill>
              </a:rPr>
              <a:t>Michigan Natural Resources Trust Fund</a:t>
            </a:r>
          </a:p>
          <a:p>
            <a:r>
              <a:rPr lang="en-US" sz="2800" dirty="0" smtClean="0">
                <a:solidFill>
                  <a:srgbClr val="2C0EE2"/>
                </a:solidFill>
              </a:rPr>
              <a:t>For land acquisition (no minimum request) or development (max $300,000) of lands to be open for public recreation</a:t>
            </a:r>
          </a:p>
          <a:p>
            <a:r>
              <a:rPr lang="en-US" sz="2800" dirty="0" smtClean="0">
                <a:solidFill>
                  <a:srgbClr val="2C0EE2"/>
                </a:solidFill>
              </a:rPr>
              <a:t>Only local units of government, school districts, or a local recreation authority with a current, approved MDNR 5-Year Recreation Plan on file may apply</a:t>
            </a:r>
          </a:p>
          <a:p>
            <a:r>
              <a:rPr lang="en-US" sz="2800" dirty="0" smtClean="0">
                <a:solidFill>
                  <a:srgbClr val="2C0EE2"/>
                </a:solidFill>
              </a:rPr>
              <a:t>Minimum 25% match</a:t>
            </a:r>
          </a:p>
          <a:p>
            <a:r>
              <a:rPr lang="en-US" sz="2800" dirty="0" smtClean="0">
                <a:solidFill>
                  <a:srgbClr val="2C0EE2"/>
                </a:solidFill>
              </a:rPr>
              <a:t>Due annually on April 1</a:t>
            </a:r>
            <a:endParaRPr lang="en-US" sz="2800" dirty="0">
              <a:solidFill>
                <a:srgbClr val="2C0EE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52600"/>
            <a:ext cx="1295400" cy="128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122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Funding Source #2</a:t>
            </a:r>
            <a:endParaRPr lang="en-US" dirty="0"/>
          </a:p>
        </p:txBody>
      </p:sp>
      <p:sp>
        <p:nvSpPr>
          <p:cNvPr id="3" name="Content Placeholder 2"/>
          <p:cNvSpPr>
            <a:spLocks noGrp="1"/>
          </p:cNvSpPr>
          <p:nvPr>
            <p:ph idx="1"/>
          </p:nvPr>
        </p:nvSpPr>
        <p:spPr>
          <a:xfrm>
            <a:off x="1295400" y="1905000"/>
            <a:ext cx="6781800" cy="4525963"/>
          </a:xfrm>
        </p:spPr>
        <p:txBody>
          <a:bodyPr>
            <a:normAutofit fontScale="92500" lnSpcReduction="10000"/>
          </a:bodyPr>
          <a:lstStyle/>
          <a:p>
            <a:pPr marL="0" indent="0">
              <a:buNone/>
            </a:pPr>
            <a:r>
              <a:rPr lang="en-US" b="1" dirty="0" smtClean="0">
                <a:solidFill>
                  <a:srgbClr val="2C0EE2"/>
                </a:solidFill>
              </a:rPr>
              <a:t>MDOT Transportation Alternatives Program (TAP) Grants</a:t>
            </a:r>
          </a:p>
          <a:p>
            <a:r>
              <a:rPr lang="en-US" sz="2800" dirty="0" smtClean="0">
                <a:solidFill>
                  <a:srgbClr val="2C0EE2"/>
                </a:solidFill>
              </a:rPr>
              <a:t>For </a:t>
            </a:r>
            <a:r>
              <a:rPr lang="en-US" sz="2800" u="sng" dirty="0" smtClean="0">
                <a:solidFill>
                  <a:srgbClr val="2C0EE2"/>
                </a:solidFill>
              </a:rPr>
              <a:t>construction</a:t>
            </a:r>
            <a:r>
              <a:rPr lang="en-US" sz="2800" dirty="0" smtClean="0">
                <a:solidFill>
                  <a:srgbClr val="2C0EE2"/>
                </a:solidFill>
              </a:rPr>
              <a:t> of ped/bike facilities that are regional transportation connectors, and streetscape projects.</a:t>
            </a:r>
          </a:p>
          <a:p>
            <a:r>
              <a:rPr lang="en-US" sz="2800" dirty="0" smtClean="0">
                <a:solidFill>
                  <a:srgbClr val="2C0EE2"/>
                </a:solidFill>
              </a:rPr>
              <a:t>Eligible applicant could be the County </a:t>
            </a:r>
            <a:r>
              <a:rPr lang="en-US" sz="2800" dirty="0">
                <a:solidFill>
                  <a:srgbClr val="2C0EE2"/>
                </a:solidFill>
              </a:rPr>
              <a:t>R</a:t>
            </a:r>
            <a:r>
              <a:rPr lang="en-US" sz="2800" dirty="0" smtClean="0">
                <a:solidFill>
                  <a:srgbClr val="2C0EE2"/>
                </a:solidFill>
              </a:rPr>
              <a:t>oad Commission or DNR.  MDOT may also partner with a local agency to apply for funding and implement the project. </a:t>
            </a:r>
          </a:p>
          <a:p>
            <a:r>
              <a:rPr lang="en-US" sz="2800" dirty="0" smtClean="0">
                <a:solidFill>
                  <a:srgbClr val="2C0EE2"/>
                </a:solidFill>
              </a:rPr>
              <a:t>Ideal 35-40% match; reimbursement program</a:t>
            </a:r>
          </a:p>
          <a:p>
            <a:r>
              <a:rPr lang="en-US" sz="2800" dirty="0" smtClean="0">
                <a:solidFill>
                  <a:srgbClr val="2C0EE2"/>
                </a:solidFill>
              </a:rPr>
              <a:t>Applications accepted year round</a:t>
            </a:r>
            <a:endParaRPr lang="en-US" sz="2800" dirty="0">
              <a:solidFill>
                <a:srgbClr val="2C0EE2"/>
              </a:solidFill>
            </a:endParaRPr>
          </a:p>
        </p:txBody>
      </p:sp>
      <p:sp>
        <p:nvSpPr>
          <p:cNvPr id="4" name="AutoShape 6" descr="Image result for &quot;michigan natural resources trust fund&quot;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49088"/>
            <a:ext cx="1219200" cy="109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874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t>
            </a:r>
            <a:r>
              <a:rPr lang="en-US" dirty="0"/>
              <a:t>F</a:t>
            </a:r>
            <a:r>
              <a:rPr lang="en-US" dirty="0" smtClean="0"/>
              <a:t>unding </a:t>
            </a:r>
            <a:r>
              <a:rPr lang="en-US" dirty="0"/>
              <a:t>S</a:t>
            </a:r>
            <a:r>
              <a:rPr lang="en-US" dirty="0" smtClean="0"/>
              <a:t>ources</a:t>
            </a:r>
            <a:endParaRPr lang="en-US" dirty="0"/>
          </a:p>
        </p:txBody>
      </p:sp>
      <p:sp>
        <p:nvSpPr>
          <p:cNvPr id="3" name="Content Placeholder 2"/>
          <p:cNvSpPr>
            <a:spLocks noGrp="1"/>
          </p:cNvSpPr>
          <p:nvPr>
            <p:ph idx="1"/>
          </p:nvPr>
        </p:nvSpPr>
        <p:spPr>
          <a:xfrm>
            <a:off x="1295400" y="1905000"/>
            <a:ext cx="6781800" cy="4876800"/>
          </a:xfrm>
        </p:spPr>
        <p:txBody>
          <a:bodyPr>
            <a:normAutofit fontScale="85000" lnSpcReduction="10000"/>
          </a:bodyPr>
          <a:lstStyle/>
          <a:p>
            <a:pPr marL="0" indent="0">
              <a:buNone/>
            </a:pPr>
            <a:r>
              <a:rPr lang="en-US" b="1" dirty="0" smtClean="0">
                <a:solidFill>
                  <a:srgbClr val="2C0EE2"/>
                </a:solidFill>
              </a:rPr>
              <a:t>For match $:</a:t>
            </a:r>
          </a:p>
          <a:p>
            <a:r>
              <a:rPr lang="en-US" sz="2800" dirty="0" smtClean="0">
                <a:solidFill>
                  <a:srgbClr val="2C0EE2"/>
                </a:solidFill>
              </a:rPr>
              <a:t>Local government funds (including adjacent communities)</a:t>
            </a:r>
          </a:p>
          <a:p>
            <a:r>
              <a:rPr lang="en-US" sz="2800" dirty="0" smtClean="0">
                <a:solidFill>
                  <a:srgbClr val="2C0EE2"/>
                </a:solidFill>
              </a:rPr>
              <a:t>Cash, labor or material donations</a:t>
            </a:r>
          </a:p>
          <a:p>
            <a:r>
              <a:rPr lang="en-US" sz="2800" dirty="0" smtClean="0">
                <a:solidFill>
                  <a:srgbClr val="2C0EE2"/>
                </a:solidFill>
              </a:rPr>
              <a:t>Grants that the MDNR can only apply for (Recreational Trails Program)</a:t>
            </a:r>
          </a:p>
          <a:p>
            <a:r>
              <a:rPr lang="en-US" sz="2800" dirty="0" smtClean="0">
                <a:solidFill>
                  <a:srgbClr val="2C0EE2"/>
                </a:solidFill>
              </a:rPr>
              <a:t>Private foundations</a:t>
            </a:r>
          </a:p>
          <a:p>
            <a:pPr lvl="1"/>
            <a:r>
              <a:rPr lang="en-US" sz="2400" dirty="0" smtClean="0">
                <a:solidFill>
                  <a:srgbClr val="2C0EE2"/>
                </a:solidFill>
              </a:rPr>
              <a:t>i.e., DTE Energy, Consumers Energy, ITC $1K to $10K</a:t>
            </a:r>
          </a:p>
          <a:p>
            <a:pPr lvl="1"/>
            <a:r>
              <a:rPr lang="en-US" sz="2400" dirty="0" smtClean="0">
                <a:solidFill>
                  <a:srgbClr val="2C0EE2"/>
                </a:solidFill>
              </a:rPr>
              <a:t>Most will only award to a 501(c)3 non-profit (need to establish?)</a:t>
            </a:r>
          </a:p>
          <a:p>
            <a:r>
              <a:rPr lang="en-US" sz="2800" dirty="0" smtClean="0">
                <a:solidFill>
                  <a:srgbClr val="2C0EE2"/>
                </a:solidFill>
              </a:rPr>
              <a:t>Consider creating a non-permanent account with North Central Michigan Community Foundation to receive funds</a:t>
            </a:r>
          </a:p>
        </p:txBody>
      </p:sp>
      <p:sp>
        <p:nvSpPr>
          <p:cNvPr id="4" name="AutoShape 6" descr="Image result for &quot;michigan natural resources trust fund&quot;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076533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274638"/>
            <a:ext cx="6248400" cy="1143000"/>
          </a:xfrm>
        </p:spPr>
        <p:txBody>
          <a:bodyPr>
            <a:normAutofit fontScale="90000"/>
          </a:bodyPr>
          <a:lstStyle/>
          <a:p>
            <a:r>
              <a:rPr lang="en-US" dirty="0" smtClean="0"/>
              <a:t>Trails are good for communities</a:t>
            </a:r>
            <a:endParaRPr lang="en-US" dirty="0"/>
          </a:p>
        </p:txBody>
      </p:sp>
      <p:sp>
        <p:nvSpPr>
          <p:cNvPr id="5" name="Content Placeholder 4"/>
          <p:cNvSpPr>
            <a:spLocks noGrp="1"/>
          </p:cNvSpPr>
          <p:nvPr>
            <p:ph idx="1"/>
          </p:nvPr>
        </p:nvSpPr>
        <p:spPr>
          <a:xfrm>
            <a:off x="2780212" y="2010989"/>
            <a:ext cx="6172199" cy="4495801"/>
          </a:xfrm>
        </p:spPr>
        <p:txBody>
          <a:bodyPr>
            <a:normAutofit fontScale="85000" lnSpcReduction="10000"/>
          </a:bodyPr>
          <a:lstStyle/>
          <a:p>
            <a:pPr>
              <a:spcBef>
                <a:spcPts val="1200"/>
              </a:spcBef>
            </a:pPr>
            <a:r>
              <a:rPr lang="en-US" dirty="0" smtClean="0">
                <a:solidFill>
                  <a:srgbClr val="2C0EE2"/>
                </a:solidFill>
              </a:rPr>
              <a:t>Sense of place; people want to live near trails and in walkable communities</a:t>
            </a:r>
          </a:p>
          <a:p>
            <a:pPr>
              <a:spcBef>
                <a:spcPts val="1200"/>
              </a:spcBef>
            </a:pPr>
            <a:r>
              <a:rPr lang="en-US" dirty="0">
                <a:solidFill>
                  <a:srgbClr val="2C0EE2"/>
                </a:solidFill>
              </a:rPr>
              <a:t>Increased land values</a:t>
            </a:r>
          </a:p>
          <a:p>
            <a:pPr>
              <a:spcBef>
                <a:spcPts val="1200"/>
              </a:spcBef>
            </a:pPr>
            <a:r>
              <a:rPr lang="en-US" dirty="0">
                <a:solidFill>
                  <a:srgbClr val="2C0EE2"/>
                </a:solidFill>
              </a:rPr>
              <a:t>Healthy recreation and transportation options</a:t>
            </a:r>
          </a:p>
          <a:p>
            <a:pPr>
              <a:spcBef>
                <a:spcPts val="1200"/>
              </a:spcBef>
            </a:pPr>
            <a:r>
              <a:rPr lang="en-US" dirty="0" smtClean="0">
                <a:solidFill>
                  <a:srgbClr val="2C0EE2"/>
                </a:solidFill>
              </a:rPr>
              <a:t>Connected communities and community centers</a:t>
            </a:r>
          </a:p>
          <a:p>
            <a:pPr>
              <a:spcBef>
                <a:spcPts val="1200"/>
              </a:spcBef>
            </a:pPr>
            <a:r>
              <a:rPr lang="en-US" dirty="0" smtClean="0">
                <a:solidFill>
                  <a:srgbClr val="2C0EE2"/>
                </a:solidFill>
              </a:rPr>
              <a:t>Highlight local history and environment</a:t>
            </a:r>
          </a:p>
          <a:p>
            <a:pPr>
              <a:spcBef>
                <a:spcPts val="1200"/>
              </a:spcBef>
            </a:pPr>
            <a:r>
              <a:rPr lang="en-US" dirty="0" smtClean="0">
                <a:solidFill>
                  <a:srgbClr val="2C0EE2"/>
                </a:solidFill>
              </a:rPr>
              <a:t>Public exposure to stewardship</a:t>
            </a:r>
          </a:p>
          <a:p>
            <a:pPr marL="457200" lvl="1" indent="0">
              <a:buNone/>
            </a:pPr>
            <a:endParaRPr lang="en-US" dirty="0" smtClean="0"/>
          </a:p>
        </p:txBody>
      </p:sp>
      <p:sp>
        <p:nvSpPr>
          <p:cNvPr id="6" name="Rectangle 5"/>
          <p:cNvSpPr/>
          <p:nvPr/>
        </p:nvSpPr>
        <p:spPr>
          <a:xfrm>
            <a:off x="6571617" y="6324599"/>
            <a:ext cx="2343783" cy="307777"/>
          </a:xfrm>
          <a:prstGeom prst="rect">
            <a:avLst/>
          </a:prstGeom>
        </p:spPr>
        <p:txBody>
          <a:bodyPr wrap="none">
            <a:spAutoFit/>
          </a:bodyPr>
          <a:lstStyle/>
          <a:p>
            <a:r>
              <a:rPr lang="en-US" sz="1400" b="1" i="1" dirty="0" smtClean="0">
                <a:solidFill>
                  <a:srgbClr val="2E64DE"/>
                </a:solidFill>
              </a:rPr>
              <a:t>www.michigan.gov/dnrtrails</a:t>
            </a:r>
            <a:endParaRPr lang="en-US" sz="1400" b="1" i="1" dirty="0">
              <a:solidFill>
                <a:srgbClr val="2E64D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109" y="1607714"/>
            <a:ext cx="2197608" cy="329991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907625"/>
            <a:ext cx="2232917" cy="1484890"/>
          </a:xfrm>
          <a:prstGeom prst="rect">
            <a:avLst/>
          </a:prstGeom>
        </p:spPr>
      </p:pic>
    </p:spTree>
    <p:extLst>
      <p:ext uri="{BB962C8B-B14F-4D97-AF65-F5344CB8AC3E}">
        <p14:creationId xmlns:p14="http://schemas.microsoft.com/office/powerpoint/2010/main" val="37209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6400800" cy="1143000"/>
          </a:xfrm>
        </p:spPr>
        <p:txBody>
          <a:bodyPr>
            <a:normAutofit/>
          </a:bodyPr>
          <a:lstStyle/>
          <a:p>
            <a:r>
              <a:rPr lang="en-US" b="1" dirty="0" smtClean="0"/>
              <a:t>If you build it. . .</a:t>
            </a:r>
            <a:endParaRPr lang="en-US" b="1" dirty="0"/>
          </a:p>
        </p:txBody>
      </p:sp>
      <p:sp>
        <p:nvSpPr>
          <p:cNvPr id="3" name="Content Placeholder 2"/>
          <p:cNvSpPr>
            <a:spLocks noGrp="1"/>
          </p:cNvSpPr>
          <p:nvPr>
            <p:ph idx="1"/>
          </p:nvPr>
        </p:nvSpPr>
        <p:spPr>
          <a:xfrm>
            <a:off x="304801" y="1828800"/>
            <a:ext cx="5181599" cy="4724400"/>
          </a:xfrm>
        </p:spPr>
        <p:txBody>
          <a:bodyPr>
            <a:normAutofit fontScale="77500" lnSpcReduction="20000"/>
          </a:bodyPr>
          <a:lstStyle/>
          <a:p>
            <a:pPr>
              <a:spcBef>
                <a:spcPts val="1200"/>
              </a:spcBef>
            </a:pPr>
            <a:r>
              <a:rPr lang="en-US" dirty="0" smtClean="0">
                <a:solidFill>
                  <a:srgbClr val="2C0EE2"/>
                </a:solidFill>
              </a:rPr>
              <a:t>Communities invest locally with trail support facilities and trail connections to town.</a:t>
            </a:r>
          </a:p>
          <a:p>
            <a:pPr>
              <a:spcBef>
                <a:spcPts val="1200"/>
              </a:spcBef>
            </a:pPr>
            <a:r>
              <a:rPr lang="en-US" dirty="0" smtClean="0">
                <a:solidFill>
                  <a:srgbClr val="2C0EE2"/>
                </a:solidFill>
              </a:rPr>
              <a:t>Economic development follows</a:t>
            </a:r>
          </a:p>
          <a:p>
            <a:pPr>
              <a:spcBef>
                <a:spcPts val="1200"/>
              </a:spcBef>
            </a:pPr>
            <a:r>
              <a:rPr lang="en-US" dirty="0" smtClean="0">
                <a:solidFill>
                  <a:srgbClr val="2C0EE2"/>
                </a:solidFill>
              </a:rPr>
              <a:t>Locals take ownership</a:t>
            </a:r>
          </a:p>
          <a:p>
            <a:pPr lvl="1">
              <a:spcBef>
                <a:spcPts val="1200"/>
              </a:spcBef>
            </a:pPr>
            <a:r>
              <a:rPr lang="en-US" dirty="0">
                <a:solidFill>
                  <a:srgbClr val="2C0EE2"/>
                </a:solidFill>
              </a:rPr>
              <a:t>Friends </a:t>
            </a:r>
            <a:r>
              <a:rPr lang="en-US" dirty="0" smtClean="0">
                <a:solidFill>
                  <a:srgbClr val="2C0EE2"/>
                </a:solidFill>
              </a:rPr>
              <a:t>groups developed</a:t>
            </a:r>
            <a:endParaRPr lang="en-US" dirty="0">
              <a:solidFill>
                <a:srgbClr val="2C0EE2"/>
              </a:solidFill>
            </a:endParaRPr>
          </a:p>
          <a:p>
            <a:pPr lvl="1">
              <a:spcBef>
                <a:spcPts val="1200"/>
              </a:spcBef>
            </a:pPr>
            <a:r>
              <a:rPr lang="en-US" dirty="0" smtClean="0">
                <a:solidFill>
                  <a:srgbClr val="2C0EE2"/>
                </a:solidFill>
              </a:rPr>
              <a:t>Local maintenance and policing</a:t>
            </a:r>
          </a:p>
          <a:p>
            <a:pPr>
              <a:spcBef>
                <a:spcPts val="1200"/>
              </a:spcBef>
            </a:pPr>
            <a:r>
              <a:rPr lang="en-US" dirty="0" smtClean="0">
                <a:solidFill>
                  <a:srgbClr val="2C0EE2"/>
                </a:solidFill>
              </a:rPr>
              <a:t>Non-motorized facilities become part of the transportation solution</a:t>
            </a:r>
          </a:p>
          <a:p>
            <a:pPr>
              <a:spcBef>
                <a:spcPts val="1200"/>
              </a:spcBef>
            </a:pPr>
            <a:r>
              <a:rPr lang="en-US" dirty="0" smtClean="0">
                <a:solidFill>
                  <a:srgbClr val="2C0EE2"/>
                </a:solidFill>
              </a:rPr>
              <a:t>Safe bike and pedestrian connections are found/developed </a:t>
            </a:r>
            <a:endParaRPr lang="en-US" dirty="0">
              <a:solidFill>
                <a:srgbClr val="2C0EE2"/>
              </a:solidFill>
            </a:endParaRPr>
          </a:p>
        </p:txBody>
      </p:sp>
      <p:pic>
        <p:nvPicPr>
          <p:cNvPr id="4" name="Content Placeholder 10" descr="Indian River Pathway (1).JPG"/>
          <p:cNvPicPr>
            <a:picLocks noChangeAspect="1"/>
          </p:cNvPicPr>
          <p:nvPr/>
        </p:nvPicPr>
        <p:blipFill>
          <a:blip r:embed="rId3" cstate="print"/>
          <a:stretch>
            <a:fillRect/>
          </a:stretch>
        </p:blipFill>
        <p:spPr>
          <a:xfrm>
            <a:off x="5994400" y="1760738"/>
            <a:ext cx="3149600" cy="2362200"/>
          </a:xfrm>
          <a:prstGeom prst="rect">
            <a:avLst/>
          </a:prstGeom>
        </p:spPr>
      </p:pic>
      <p:pic>
        <p:nvPicPr>
          <p:cNvPr id="5" name="Content Placeholder 11" descr="Tannery Creek Trailhead site (9).jpg"/>
          <p:cNvPicPr>
            <a:picLocks noChangeAspect="1"/>
          </p:cNvPicPr>
          <p:nvPr/>
        </p:nvPicPr>
        <p:blipFill>
          <a:blip r:embed="rId4" cstate="print"/>
          <a:stretch>
            <a:fillRect/>
          </a:stretch>
        </p:blipFill>
        <p:spPr>
          <a:xfrm>
            <a:off x="5994400" y="4372992"/>
            <a:ext cx="3149600" cy="2362200"/>
          </a:xfrm>
          <a:prstGeom prst="rect">
            <a:avLst/>
          </a:prstGeom>
        </p:spPr>
      </p:pic>
    </p:spTree>
    <p:extLst>
      <p:ext uri="{BB962C8B-B14F-4D97-AF65-F5344CB8AC3E}">
        <p14:creationId xmlns:p14="http://schemas.microsoft.com/office/powerpoint/2010/main" val="1089413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304800" y="2057400"/>
            <a:ext cx="4953000" cy="2895600"/>
          </a:xfrm>
        </p:spPr>
        <p:txBody>
          <a:bodyPr>
            <a:normAutofit lnSpcReduction="10000"/>
          </a:bodyPr>
          <a:lstStyle/>
          <a:p>
            <a:r>
              <a:rPr lang="en-US" dirty="0">
                <a:solidFill>
                  <a:srgbClr val="2C0EE2"/>
                </a:solidFill>
                <a:latin typeface="+mj-lt"/>
              </a:rPr>
              <a:t>To </a:t>
            </a:r>
            <a:r>
              <a:rPr lang="en-US" dirty="0" smtClean="0">
                <a:solidFill>
                  <a:srgbClr val="2C0EE2"/>
                </a:solidFill>
                <a:latin typeface="+mj-lt"/>
              </a:rPr>
              <a:t>find </a:t>
            </a:r>
            <a:r>
              <a:rPr lang="en-US" dirty="0">
                <a:solidFill>
                  <a:srgbClr val="2C0EE2"/>
                </a:solidFill>
                <a:latin typeface="+mj-lt"/>
              </a:rPr>
              <a:t>p</a:t>
            </a:r>
            <a:r>
              <a:rPr lang="en-US" dirty="0" smtClean="0">
                <a:solidFill>
                  <a:srgbClr val="2C0EE2"/>
                </a:solidFill>
                <a:latin typeface="+mj-lt"/>
              </a:rPr>
              <a:t>artners</a:t>
            </a:r>
            <a:endParaRPr lang="en-US" dirty="0">
              <a:solidFill>
                <a:srgbClr val="2C0EE2"/>
              </a:solidFill>
              <a:latin typeface="+mj-lt"/>
            </a:endParaRPr>
          </a:p>
          <a:p>
            <a:r>
              <a:rPr lang="en-US" dirty="0">
                <a:solidFill>
                  <a:srgbClr val="2C0EE2"/>
                </a:solidFill>
                <a:latin typeface="+mj-lt"/>
              </a:rPr>
              <a:t>To </a:t>
            </a:r>
            <a:r>
              <a:rPr lang="en-US" dirty="0" smtClean="0">
                <a:solidFill>
                  <a:srgbClr val="2C0EE2"/>
                </a:solidFill>
                <a:latin typeface="+mj-lt"/>
              </a:rPr>
              <a:t>support your project</a:t>
            </a:r>
            <a:endParaRPr lang="en-US" dirty="0">
              <a:solidFill>
                <a:srgbClr val="2C0EE2"/>
              </a:solidFill>
              <a:latin typeface="+mj-lt"/>
            </a:endParaRPr>
          </a:p>
          <a:p>
            <a:r>
              <a:rPr lang="en-US" dirty="0">
                <a:solidFill>
                  <a:srgbClr val="2C0EE2"/>
                </a:solidFill>
                <a:latin typeface="+mj-lt"/>
              </a:rPr>
              <a:t>To gain consensus</a:t>
            </a:r>
          </a:p>
          <a:p>
            <a:r>
              <a:rPr lang="en-US" dirty="0">
                <a:solidFill>
                  <a:srgbClr val="2C0EE2"/>
                </a:solidFill>
                <a:latin typeface="+mj-lt"/>
              </a:rPr>
              <a:t>To build your case</a:t>
            </a:r>
          </a:p>
          <a:p>
            <a:r>
              <a:rPr lang="en-US" dirty="0">
                <a:solidFill>
                  <a:srgbClr val="2C0EE2"/>
                </a:solidFill>
                <a:latin typeface="+mj-lt"/>
              </a:rPr>
              <a:t>To find funding</a:t>
            </a:r>
          </a:p>
        </p:txBody>
      </p:sp>
      <p:sp>
        <p:nvSpPr>
          <p:cNvPr id="67586" name="Rectangle 2"/>
          <p:cNvSpPr>
            <a:spLocks noGrp="1" noChangeArrowheads="1"/>
          </p:cNvSpPr>
          <p:nvPr>
            <p:ph type="title"/>
          </p:nvPr>
        </p:nvSpPr>
        <p:spPr>
          <a:xfrm>
            <a:off x="1371600" y="274638"/>
            <a:ext cx="7315200" cy="1143000"/>
          </a:xfrm>
        </p:spPr>
        <p:txBody>
          <a:bodyPr>
            <a:normAutofit fontScale="90000"/>
          </a:bodyPr>
          <a:lstStyle/>
          <a:p>
            <a:r>
              <a:rPr lang="en-US" sz="4000" b="1" dirty="0"/>
              <a:t>Understanding the benefits</a:t>
            </a:r>
            <a:r>
              <a:rPr lang="en-US" sz="4000" dirty="0"/>
              <a:t> </a:t>
            </a:r>
            <a:r>
              <a:rPr lang="en-US" sz="4000" b="1" dirty="0" smtClean="0"/>
              <a:t>helps . . .</a:t>
            </a:r>
            <a:endParaRPr lang="en-US" sz="4000" b="1" dirty="0"/>
          </a:p>
        </p:txBody>
      </p:sp>
      <p:pic>
        <p:nvPicPr>
          <p:cNvPr id="4" name="Picture 3" descr="Emily M'burg.JPG"/>
          <p:cNvPicPr>
            <a:picLocks noChangeAspect="1"/>
          </p:cNvPicPr>
          <p:nvPr/>
        </p:nvPicPr>
        <p:blipFill>
          <a:blip r:embed="rId3" cstate="print"/>
          <a:stretch>
            <a:fillRect/>
          </a:stretch>
        </p:blipFill>
        <p:spPr>
          <a:xfrm>
            <a:off x="4572000" y="3979871"/>
            <a:ext cx="4114800" cy="2583316"/>
          </a:xfrm>
          <a:prstGeom prst="rect">
            <a:avLst/>
          </a:prstGeom>
        </p:spPr>
      </p:pic>
      <p:pic>
        <p:nvPicPr>
          <p:cNvPr id="7" name="Content Placeholder 7" descr="Ground Breaking (3).JPG"/>
          <p:cNvPicPr>
            <a:picLocks noChangeAspect="1"/>
          </p:cNvPicPr>
          <p:nvPr/>
        </p:nvPicPr>
        <p:blipFill>
          <a:blip r:embed="rId4" cstate="print"/>
          <a:stretch>
            <a:fillRect/>
          </a:stretch>
        </p:blipFill>
        <p:spPr>
          <a:xfrm>
            <a:off x="5206768" y="1752600"/>
            <a:ext cx="2845264" cy="2133600"/>
          </a:xfrm>
          <a:prstGeom prst="rect">
            <a:avLst/>
          </a:prstGeom>
        </p:spPr>
      </p:pic>
    </p:spTree>
    <p:extLst>
      <p:ext uri="{BB962C8B-B14F-4D97-AF65-F5344CB8AC3E}">
        <p14:creationId xmlns:p14="http://schemas.microsoft.com/office/powerpoint/2010/main" val="1408542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781800" cy="1143000"/>
          </a:xfrm>
        </p:spPr>
        <p:txBody>
          <a:bodyPr/>
          <a:lstStyle/>
          <a:p>
            <a:r>
              <a:rPr lang="en-US" b="1" dirty="0" smtClean="0"/>
              <a:t>Questions?</a:t>
            </a:r>
            <a:endParaRPr lang="en-US" b="1" dirty="0"/>
          </a:p>
        </p:txBody>
      </p:sp>
      <p:sp>
        <p:nvSpPr>
          <p:cNvPr id="3" name="Content Placeholder 2"/>
          <p:cNvSpPr>
            <a:spLocks noGrp="1"/>
          </p:cNvSpPr>
          <p:nvPr>
            <p:ph idx="1"/>
          </p:nvPr>
        </p:nvSpPr>
        <p:spPr>
          <a:xfrm>
            <a:off x="685800" y="2209800"/>
            <a:ext cx="7772400" cy="4114800"/>
          </a:xfrm>
        </p:spPr>
        <p:txBody>
          <a:bodyPr>
            <a:normAutofit fontScale="92500" lnSpcReduction="10000"/>
          </a:bodyPr>
          <a:lstStyle/>
          <a:p>
            <a:pPr marL="0" indent="0" algn="ctr">
              <a:buNone/>
            </a:pPr>
            <a:r>
              <a:rPr lang="en-US" b="1" dirty="0" smtClean="0">
                <a:solidFill>
                  <a:srgbClr val="2C0EE2"/>
                </a:solidFill>
              </a:rPr>
              <a:t>IBT Contracted Facilitator for Northeast MI:</a:t>
            </a:r>
          </a:p>
          <a:p>
            <a:pPr marL="0" indent="0" algn="ctr">
              <a:buNone/>
            </a:pPr>
            <a:r>
              <a:rPr lang="en-US" sz="2800" dirty="0" smtClean="0">
                <a:solidFill>
                  <a:srgbClr val="2C0EE2"/>
                </a:solidFill>
              </a:rPr>
              <a:t>Stephanie Loria, Associate Planner </a:t>
            </a:r>
          </a:p>
          <a:p>
            <a:pPr marL="0" indent="0" algn="ctr">
              <a:buNone/>
            </a:pPr>
            <a:r>
              <a:rPr lang="en-US" sz="2800" dirty="0" smtClean="0">
                <a:solidFill>
                  <a:srgbClr val="2C0EE2"/>
                </a:solidFill>
              </a:rPr>
              <a:t>Northeast MI Council of Governments (NEMCOG)</a:t>
            </a:r>
          </a:p>
          <a:p>
            <a:pPr marL="0" indent="0" algn="ctr">
              <a:buNone/>
            </a:pPr>
            <a:r>
              <a:rPr lang="en-US" sz="2800" dirty="0" smtClean="0">
                <a:solidFill>
                  <a:srgbClr val="2C0EE2"/>
                </a:solidFill>
                <a:hlinkClick r:id="rId3"/>
              </a:rPr>
              <a:t>sloria@nemcog.org</a:t>
            </a:r>
            <a:endParaRPr lang="en-US" sz="2800" dirty="0" smtClean="0">
              <a:solidFill>
                <a:srgbClr val="2C0EE2"/>
              </a:solidFill>
            </a:endParaRPr>
          </a:p>
          <a:p>
            <a:pPr marL="0" indent="0" algn="ctr">
              <a:buNone/>
            </a:pPr>
            <a:r>
              <a:rPr lang="en-US" sz="2800" dirty="0" smtClean="0">
                <a:solidFill>
                  <a:srgbClr val="2C0EE2"/>
                </a:solidFill>
              </a:rPr>
              <a:t>989-705-3722</a:t>
            </a:r>
          </a:p>
          <a:p>
            <a:pPr marL="0" indent="0" algn="ctr">
              <a:buNone/>
            </a:pPr>
            <a:endParaRPr lang="en-US" sz="2800" dirty="0" smtClean="0">
              <a:solidFill>
                <a:srgbClr val="2C0EE2"/>
              </a:solidFill>
            </a:endParaRPr>
          </a:p>
          <a:p>
            <a:pPr marL="0" indent="0" algn="ctr">
              <a:buNone/>
            </a:pPr>
            <a:r>
              <a:rPr lang="en-US" sz="2800" dirty="0" smtClean="0">
                <a:solidFill>
                  <a:srgbClr val="2C0EE2"/>
                </a:solidFill>
              </a:rPr>
              <a:t>More information on Iron Belle Trail on </a:t>
            </a:r>
            <a:r>
              <a:rPr lang="en-US" sz="2800" dirty="0">
                <a:solidFill>
                  <a:srgbClr val="2C0EE2"/>
                </a:solidFill>
              </a:rPr>
              <a:t>DNR’s website:  </a:t>
            </a:r>
            <a:r>
              <a:rPr lang="en-US" sz="2800" dirty="0">
                <a:hlinkClick r:id="rId4"/>
              </a:rPr>
              <a:t>http://www.michigan.gov/dnr/0,4570,7-153-10365_16839_71459---,</a:t>
            </a:r>
            <a:r>
              <a:rPr lang="en-US" sz="2800" dirty="0" smtClean="0">
                <a:hlinkClick r:id="rId4"/>
              </a:rPr>
              <a:t>00.html</a:t>
            </a:r>
            <a:r>
              <a:rPr lang="en-US" sz="2800" dirty="0" smtClean="0"/>
              <a:t> </a:t>
            </a:r>
            <a:endParaRPr lang="en-US" sz="2800" dirty="0"/>
          </a:p>
        </p:txBody>
      </p:sp>
    </p:spTree>
    <p:extLst>
      <p:ext uri="{BB962C8B-B14F-4D97-AF65-F5344CB8AC3E}">
        <p14:creationId xmlns:p14="http://schemas.microsoft.com/office/powerpoint/2010/main" val="2146532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0" y="-152400"/>
            <a:ext cx="5368549" cy="7205614"/>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599" y="228600"/>
            <a:ext cx="1644999" cy="1289323"/>
          </a:xfrm>
          <a:prstGeom prst="rect">
            <a:avLst/>
          </a:prstGeom>
        </p:spPr>
      </p:pic>
    </p:spTree>
    <p:extLst>
      <p:ext uri="{BB962C8B-B14F-4D97-AF65-F5344CB8AC3E}">
        <p14:creationId xmlns:p14="http://schemas.microsoft.com/office/powerpoint/2010/main" val="11140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anim calcmode="lin" valueType="num">
                                      <p:cBhvr>
                                        <p:cTn id="13" dur="2000" fill="hold"/>
                                        <p:tgtEl>
                                          <p:spTgt spid="4"/>
                                        </p:tgtEl>
                                        <p:attrNameLst>
                                          <p:attrName>style.rotation</p:attrName>
                                        </p:attrNameLst>
                                      </p:cBhvr>
                                      <p:tavLst>
                                        <p:tav tm="0">
                                          <p:val>
                                            <p:fltVal val="90"/>
                                          </p:val>
                                        </p:tav>
                                        <p:tav tm="100000">
                                          <p:val>
                                            <p:fltVal val="0"/>
                                          </p:val>
                                        </p:tav>
                                      </p:tavLst>
                                    </p:anim>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593" t="8397" r="2610" b="23452"/>
          <a:stretch/>
        </p:blipFill>
        <p:spPr>
          <a:xfrm>
            <a:off x="150649" y="1828801"/>
            <a:ext cx="4192752" cy="4648199"/>
          </a:xfrm>
        </p:spPr>
      </p:pic>
      <p:sp>
        <p:nvSpPr>
          <p:cNvPr id="6" name="Title 5"/>
          <p:cNvSpPr>
            <a:spLocks noGrp="1"/>
          </p:cNvSpPr>
          <p:nvPr>
            <p:ph type="title" idx="4294967295"/>
          </p:nvPr>
        </p:nvSpPr>
        <p:spPr>
          <a:xfrm>
            <a:off x="0" y="533400"/>
            <a:ext cx="8229600" cy="1143000"/>
          </a:xfrm>
        </p:spPr>
        <p:txBody>
          <a:bodyPr>
            <a:normAutofit fontScale="90000"/>
          </a:bodyPr>
          <a:lstStyle/>
          <a:p>
            <a:r>
              <a:rPr lang="en-US" dirty="0" smtClean="0"/>
              <a:t>Iron Belle Trail</a:t>
            </a:r>
            <a:br>
              <a:rPr lang="en-US" dirty="0" smtClean="0"/>
            </a:br>
            <a:r>
              <a:rPr lang="en-US" sz="3600" i="1" dirty="0" smtClean="0"/>
              <a:t>Two Routes, one great trail</a:t>
            </a:r>
            <a:br>
              <a:rPr lang="en-US" sz="3600" i="1" dirty="0" smtClean="0"/>
            </a:br>
            <a:endParaRPr lang="en-US" sz="3600" i="1" dirty="0"/>
          </a:p>
        </p:txBody>
      </p:sp>
      <p:sp>
        <p:nvSpPr>
          <p:cNvPr id="14" name="Rectangle 13"/>
          <p:cNvSpPr/>
          <p:nvPr/>
        </p:nvSpPr>
        <p:spPr>
          <a:xfrm>
            <a:off x="685800" y="4278284"/>
            <a:ext cx="533400" cy="7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50879" y="4131718"/>
            <a:ext cx="1683250" cy="369332"/>
          </a:xfrm>
          <a:prstGeom prst="rect">
            <a:avLst/>
          </a:prstGeom>
          <a:noFill/>
        </p:spPr>
        <p:txBody>
          <a:bodyPr wrap="square" rtlCol="0">
            <a:spAutoFit/>
          </a:bodyPr>
          <a:lstStyle/>
          <a:p>
            <a:r>
              <a:rPr lang="en-US" dirty="0" smtClean="0">
                <a:solidFill>
                  <a:schemeClr val="accent1">
                    <a:lumMod val="75000"/>
                  </a:schemeClr>
                </a:solidFill>
              </a:rPr>
              <a:t>Hike it</a:t>
            </a:r>
            <a:endParaRPr lang="en-US" dirty="0">
              <a:solidFill>
                <a:schemeClr val="accent1">
                  <a:lumMod val="75000"/>
                </a:schemeClr>
              </a:solidFill>
            </a:endParaRPr>
          </a:p>
        </p:txBody>
      </p:sp>
      <p:sp>
        <p:nvSpPr>
          <p:cNvPr id="16" name="Rectangle 15"/>
          <p:cNvSpPr/>
          <p:nvPr/>
        </p:nvSpPr>
        <p:spPr>
          <a:xfrm>
            <a:off x="685800" y="4649644"/>
            <a:ext cx="533400"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288550" y="4503078"/>
            <a:ext cx="1683250" cy="369332"/>
          </a:xfrm>
          <a:prstGeom prst="rect">
            <a:avLst/>
          </a:prstGeom>
          <a:noFill/>
        </p:spPr>
        <p:txBody>
          <a:bodyPr wrap="square" rtlCol="0">
            <a:spAutoFit/>
          </a:bodyPr>
          <a:lstStyle/>
          <a:p>
            <a:r>
              <a:rPr lang="en-US" dirty="0">
                <a:solidFill>
                  <a:schemeClr val="accent1">
                    <a:lumMod val="75000"/>
                  </a:schemeClr>
                </a:solidFill>
              </a:rPr>
              <a:t>B</a:t>
            </a:r>
            <a:r>
              <a:rPr lang="en-US" dirty="0" smtClean="0">
                <a:solidFill>
                  <a:schemeClr val="accent1">
                    <a:lumMod val="75000"/>
                  </a:schemeClr>
                </a:solidFill>
              </a:rPr>
              <a:t>ike it</a:t>
            </a:r>
            <a:endParaRPr lang="en-US" dirty="0">
              <a:solidFill>
                <a:schemeClr val="accent1">
                  <a:lumMod val="75000"/>
                </a:schemeClr>
              </a:solidFill>
            </a:endParaRPr>
          </a:p>
        </p:txBody>
      </p:sp>
      <p:sp>
        <p:nvSpPr>
          <p:cNvPr id="9" name="Rectangle 8"/>
          <p:cNvSpPr/>
          <p:nvPr/>
        </p:nvSpPr>
        <p:spPr>
          <a:xfrm>
            <a:off x="6571617" y="6324599"/>
            <a:ext cx="2343783" cy="307777"/>
          </a:xfrm>
          <a:prstGeom prst="rect">
            <a:avLst/>
          </a:prstGeom>
        </p:spPr>
        <p:txBody>
          <a:bodyPr wrap="none">
            <a:spAutoFit/>
          </a:bodyPr>
          <a:lstStyle/>
          <a:p>
            <a:r>
              <a:rPr lang="en-US" sz="1400" b="1" i="1" dirty="0" smtClean="0">
                <a:solidFill>
                  <a:srgbClr val="2E64DE"/>
                </a:solidFill>
              </a:rPr>
              <a:t>www.michigan.gov/dnrtrails</a:t>
            </a:r>
            <a:endParaRPr lang="en-US" sz="1400" b="1" i="1" dirty="0">
              <a:solidFill>
                <a:srgbClr val="2E64DE"/>
              </a:solidFill>
            </a:endParaRPr>
          </a:p>
        </p:txBody>
      </p:sp>
      <p:sp>
        <p:nvSpPr>
          <p:cNvPr id="2" name="TextBox 1"/>
          <p:cNvSpPr txBox="1"/>
          <p:nvPr/>
        </p:nvSpPr>
        <p:spPr>
          <a:xfrm>
            <a:off x="4355185" y="1676400"/>
            <a:ext cx="4636416"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rgbClr val="2C0EE2"/>
                </a:solidFill>
              </a:rPr>
              <a:t>Longest State-designated trail in the nation (2,064 mi)</a:t>
            </a:r>
            <a:endParaRPr lang="en-US" sz="2800" dirty="0">
              <a:solidFill>
                <a:srgbClr val="2C0EE2"/>
              </a:solidFill>
            </a:endParaRPr>
          </a:p>
          <a:p>
            <a:pPr marL="914400" lvl="1" indent="-457200">
              <a:buFont typeface="Arial" panose="020B0604020202020204" pitchFamily="34" charset="0"/>
              <a:buChar char="•"/>
            </a:pPr>
            <a:r>
              <a:rPr lang="en-US" sz="2800" dirty="0" smtClean="0">
                <a:solidFill>
                  <a:srgbClr val="2C0EE2"/>
                </a:solidFill>
              </a:rPr>
              <a:t>48 Counties</a:t>
            </a:r>
          </a:p>
          <a:p>
            <a:pPr marL="914400" lvl="1" indent="-457200">
              <a:buFont typeface="Arial" panose="020B0604020202020204" pitchFamily="34" charset="0"/>
              <a:buChar char="•"/>
            </a:pPr>
            <a:r>
              <a:rPr lang="en-US" sz="2800" dirty="0" smtClean="0">
                <a:solidFill>
                  <a:srgbClr val="2C0EE2"/>
                </a:solidFill>
              </a:rPr>
              <a:t>240 Townships</a:t>
            </a:r>
          </a:p>
          <a:p>
            <a:pPr marL="914400" lvl="1" indent="-457200">
              <a:buFont typeface="Arial" panose="020B0604020202020204" pitchFamily="34" charset="0"/>
              <a:buChar char="•"/>
            </a:pPr>
            <a:r>
              <a:rPr lang="en-US" sz="2800" dirty="0" smtClean="0">
                <a:solidFill>
                  <a:srgbClr val="2C0EE2"/>
                </a:solidFill>
              </a:rPr>
              <a:t>83 Towns/villages</a:t>
            </a:r>
          </a:p>
          <a:p>
            <a:pPr marL="457200" indent="-457200">
              <a:buFont typeface="Arial" panose="020B0604020202020204" pitchFamily="34" charset="0"/>
              <a:buChar char="•"/>
            </a:pPr>
            <a:r>
              <a:rPr lang="en-US" sz="2800" dirty="0" smtClean="0">
                <a:solidFill>
                  <a:srgbClr val="2C0EE2"/>
                </a:solidFill>
              </a:rPr>
              <a:t>Links numerous existing trails</a:t>
            </a:r>
          </a:p>
          <a:p>
            <a:pPr marL="457200" indent="-457200">
              <a:buFont typeface="Arial" panose="020B0604020202020204" pitchFamily="34" charset="0"/>
              <a:buChar char="•"/>
            </a:pPr>
            <a:r>
              <a:rPr lang="en-US" sz="2800" dirty="0" smtClean="0">
                <a:solidFill>
                  <a:srgbClr val="2C0EE2"/>
                </a:solidFill>
              </a:rPr>
              <a:t>Provides recreation, transportation and economic opportunities</a:t>
            </a:r>
            <a:endParaRPr lang="en-US" sz="2800" dirty="0">
              <a:solidFill>
                <a:srgbClr val="2C0EE2"/>
              </a:solidFill>
            </a:endParaRPr>
          </a:p>
          <a:p>
            <a:endParaRPr lang="en-US" sz="2800" dirty="0" smtClean="0">
              <a:solidFill>
                <a:srgbClr val="0070C0"/>
              </a:solidFill>
            </a:endParaRPr>
          </a:p>
        </p:txBody>
      </p:sp>
    </p:spTree>
    <p:extLst>
      <p:ext uri="{BB962C8B-B14F-4D97-AF65-F5344CB8AC3E}">
        <p14:creationId xmlns:p14="http://schemas.microsoft.com/office/powerpoint/2010/main" val="924902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dirty="0" smtClean="0"/>
              <a:t>The Hiking Route</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685800"/>
            <a:ext cx="9416108" cy="6096000"/>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914400"/>
            <a:ext cx="9075267" cy="6096000"/>
          </a:xfrm>
          <a:prstGeom prst="rect">
            <a:avLst/>
          </a:prstGeom>
        </p:spPr>
      </p:pic>
      <p:sp>
        <p:nvSpPr>
          <p:cNvPr id="9" name="TextBox 8"/>
          <p:cNvSpPr txBox="1"/>
          <p:nvPr/>
        </p:nvSpPr>
        <p:spPr>
          <a:xfrm>
            <a:off x="5173717" y="1752600"/>
            <a:ext cx="38100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2C0EE2"/>
                </a:solidFill>
              </a:rPr>
              <a:t>Follows the North Country National Scenic Trail, starting in Bridges Park, Calhoun County</a:t>
            </a:r>
          </a:p>
          <a:p>
            <a:pPr marL="285750" indent="-285750">
              <a:buFont typeface="Arial" panose="020B0604020202020204" pitchFamily="34" charset="0"/>
              <a:buChar char="•"/>
            </a:pPr>
            <a:r>
              <a:rPr lang="en-US" sz="2400" dirty="0" smtClean="0">
                <a:solidFill>
                  <a:srgbClr val="2C0EE2"/>
                </a:solidFill>
              </a:rPr>
              <a:t>Traverses the west side of Lower Peninsula</a:t>
            </a:r>
          </a:p>
          <a:p>
            <a:pPr marL="285750" indent="-285750">
              <a:buFont typeface="Arial" panose="020B0604020202020204" pitchFamily="34" charset="0"/>
              <a:buChar char="•"/>
            </a:pPr>
            <a:r>
              <a:rPr lang="en-US" sz="2400" dirty="0" smtClean="0">
                <a:solidFill>
                  <a:srgbClr val="2C0EE2"/>
                </a:solidFill>
              </a:rPr>
              <a:t>Borders Lake Superior in the Upper Peninsula</a:t>
            </a:r>
          </a:p>
          <a:p>
            <a:pPr marL="285750" indent="-285750">
              <a:buFont typeface="Arial" panose="020B0604020202020204" pitchFamily="34" charset="0"/>
              <a:buChar char="•"/>
            </a:pPr>
            <a:r>
              <a:rPr lang="en-US" sz="2400" dirty="0" smtClean="0">
                <a:solidFill>
                  <a:srgbClr val="2C0EE2"/>
                </a:solidFill>
              </a:rPr>
              <a:t>1,273 miles</a:t>
            </a:r>
          </a:p>
          <a:p>
            <a:pPr marL="285750" indent="-285750">
              <a:buFont typeface="Arial" panose="020B0604020202020204" pitchFamily="34" charset="0"/>
              <a:buChar char="•"/>
            </a:pPr>
            <a:r>
              <a:rPr lang="en-US" sz="2400" dirty="0" smtClean="0">
                <a:solidFill>
                  <a:srgbClr val="2C0EE2"/>
                </a:solidFill>
              </a:rPr>
              <a:t>70% Existing trails</a:t>
            </a:r>
          </a:p>
          <a:p>
            <a:pPr marL="285750" indent="-285750">
              <a:buFont typeface="Arial" panose="020B0604020202020204" pitchFamily="34" charset="0"/>
              <a:buChar char="•"/>
            </a:pPr>
            <a:r>
              <a:rPr lang="en-US" sz="2400" dirty="0" smtClean="0">
                <a:solidFill>
                  <a:srgbClr val="2C0EE2"/>
                </a:solidFill>
              </a:rPr>
              <a:t>30% to be developed</a:t>
            </a:r>
            <a:endParaRPr lang="en-US" sz="2400" dirty="0">
              <a:solidFill>
                <a:srgbClr val="2C0EE2"/>
              </a:solidFill>
            </a:endParaRPr>
          </a:p>
        </p:txBody>
      </p:sp>
      <p:sp>
        <p:nvSpPr>
          <p:cNvPr id="10" name="Rectangle 9"/>
          <p:cNvSpPr/>
          <p:nvPr/>
        </p:nvSpPr>
        <p:spPr>
          <a:xfrm>
            <a:off x="6571617" y="6324599"/>
            <a:ext cx="2343783" cy="307777"/>
          </a:xfrm>
          <a:prstGeom prst="rect">
            <a:avLst/>
          </a:prstGeom>
        </p:spPr>
        <p:txBody>
          <a:bodyPr wrap="none">
            <a:spAutoFit/>
          </a:bodyPr>
          <a:lstStyle/>
          <a:p>
            <a:r>
              <a:rPr lang="en-US" sz="1400" b="1" i="1" dirty="0" smtClean="0">
                <a:solidFill>
                  <a:srgbClr val="2E64DE"/>
                </a:solidFill>
              </a:rPr>
              <a:t>www.michigan.gov/dnrtrails</a:t>
            </a:r>
            <a:endParaRPr lang="en-US" sz="1400" b="1" i="1" dirty="0">
              <a:solidFill>
                <a:srgbClr val="2E64DE"/>
              </a:solidFill>
            </a:endParaRPr>
          </a:p>
        </p:txBody>
      </p:sp>
      <p:sp>
        <p:nvSpPr>
          <p:cNvPr id="18" name="Isosceles Triangle 17"/>
          <p:cNvSpPr/>
          <p:nvPr/>
        </p:nvSpPr>
        <p:spPr>
          <a:xfrm>
            <a:off x="533400" y="5334000"/>
            <a:ext cx="3200400" cy="838200"/>
          </a:xfrm>
          <a:prstGeom prst="triangle">
            <a:avLst>
              <a:gd name="adj" fmla="val 43432"/>
            </a:avLst>
          </a:prstGeom>
          <a:solidFill>
            <a:schemeClr val="accent3"/>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62800"/>
            <a:ext cx="1905000" cy="1969576"/>
          </a:xfrm>
          <a:prstGeom prst="rect">
            <a:avLst/>
          </a:prstGeom>
          <a:ln>
            <a:noFill/>
          </a:ln>
          <a:effectLst>
            <a:outerShdw blurRad="292100" dist="139700" dir="2700000" algn="tl" rotWithShape="0">
              <a:srgbClr val="333333">
                <a:alpha val="65000"/>
              </a:srgbClr>
            </a:outerShdw>
          </a:effectLst>
        </p:spPr>
      </p:pic>
      <p:sp>
        <p:nvSpPr>
          <p:cNvPr id="3" name="Freeform 2"/>
          <p:cNvSpPr/>
          <p:nvPr/>
        </p:nvSpPr>
        <p:spPr>
          <a:xfrm>
            <a:off x="3772912" y="3191630"/>
            <a:ext cx="43168" cy="58566"/>
          </a:xfrm>
          <a:custGeom>
            <a:avLst/>
            <a:gdLst>
              <a:gd name="connsiteX0" fmla="*/ 15903 w 214685"/>
              <a:gd name="connsiteY0" fmla="*/ 87464 h 120196"/>
              <a:gd name="connsiteX1" fmla="*/ 63610 w 214685"/>
              <a:gd name="connsiteY1" fmla="*/ 63610 h 120196"/>
              <a:gd name="connsiteX2" fmla="*/ 111318 w 214685"/>
              <a:gd name="connsiteY2" fmla="*/ 23853 h 120196"/>
              <a:gd name="connsiteX3" fmla="*/ 182880 w 214685"/>
              <a:gd name="connsiteY3" fmla="*/ 31805 h 120196"/>
              <a:gd name="connsiteX4" fmla="*/ 214685 w 214685"/>
              <a:gd name="connsiteY4" fmla="*/ 79513 h 120196"/>
              <a:gd name="connsiteX5" fmla="*/ 87464 w 214685"/>
              <a:gd name="connsiteY5" fmla="*/ 95415 h 120196"/>
              <a:gd name="connsiteX6" fmla="*/ 79513 w 214685"/>
              <a:gd name="connsiteY6" fmla="*/ 71561 h 120196"/>
              <a:gd name="connsiteX7" fmla="*/ 63610 w 214685"/>
              <a:gd name="connsiteY7" fmla="*/ 47707 h 120196"/>
              <a:gd name="connsiteX8" fmla="*/ 39756 w 214685"/>
              <a:gd name="connsiteY8" fmla="*/ 23853 h 120196"/>
              <a:gd name="connsiteX9" fmla="*/ 0 w 214685"/>
              <a:gd name="connsiteY9" fmla="*/ 0 h 120196"/>
              <a:gd name="connsiteX0" fmla="*/ 15903 w 217285"/>
              <a:gd name="connsiteY0" fmla="*/ 87464 h 106943"/>
              <a:gd name="connsiteX1" fmla="*/ 63610 w 217285"/>
              <a:gd name="connsiteY1" fmla="*/ 63610 h 106943"/>
              <a:gd name="connsiteX2" fmla="*/ 111318 w 217285"/>
              <a:gd name="connsiteY2" fmla="*/ 23853 h 106943"/>
              <a:gd name="connsiteX3" fmla="*/ 168593 w 217285"/>
              <a:gd name="connsiteY3" fmla="*/ 43711 h 106943"/>
              <a:gd name="connsiteX4" fmla="*/ 214685 w 217285"/>
              <a:gd name="connsiteY4" fmla="*/ 79513 h 106943"/>
              <a:gd name="connsiteX5" fmla="*/ 87464 w 217285"/>
              <a:gd name="connsiteY5" fmla="*/ 95415 h 106943"/>
              <a:gd name="connsiteX6" fmla="*/ 79513 w 217285"/>
              <a:gd name="connsiteY6" fmla="*/ 71561 h 106943"/>
              <a:gd name="connsiteX7" fmla="*/ 63610 w 217285"/>
              <a:gd name="connsiteY7" fmla="*/ 47707 h 106943"/>
              <a:gd name="connsiteX8" fmla="*/ 39756 w 217285"/>
              <a:gd name="connsiteY8" fmla="*/ 23853 h 106943"/>
              <a:gd name="connsiteX9" fmla="*/ 0 w 217285"/>
              <a:gd name="connsiteY9" fmla="*/ 0 h 106943"/>
              <a:gd name="connsiteX0" fmla="*/ 15903 w 201561"/>
              <a:gd name="connsiteY0" fmla="*/ 87464 h 96971"/>
              <a:gd name="connsiteX1" fmla="*/ 63610 w 201561"/>
              <a:gd name="connsiteY1" fmla="*/ 63610 h 96971"/>
              <a:gd name="connsiteX2" fmla="*/ 111318 w 201561"/>
              <a:gd name="connsiteY2" fmla="*/ 23853 h 96971"/>
              <a:gd name="connsiteX3" fmla="*/ 168593 w 201561"/>
              <a:gd name="connsiteY3" fmla="*/ 43711 h 96971"/>
              <a:gd name="connsiteX4" fmla="*/ 198016 w 201561"/>
              <a:gd name="connsiteY4" fmla="*/ 89038 h 96971"/>
              <a:gd name="connsiteX5" fmla="*/ 87464 w 201561"/>
              <a:gd name="connsiteY5" fmla="*/ 95415 h 96971"/>
              <a:gd name="connsiteX6" fmla="*/ 79513 w 201561"/>
              <a:gd name="connsiteY6" fmla="*/ 71561 h 96971"/>
              <a:gd name="connsiteX7" fmla="*/ 63610 w 201561"/>
              <a:gd name="connsiteY7" fmla="*/ 47707 h 96971"/>
              <a:gd name="connsiteX8" fmla="*/ 39756 w 201561"/>
              <a:gd name="connsiteY8" fmla="*/ 23853 h 96971"/>
              <a:gd name="connsiteX9" fmla="*/ 0 w 201561"/>
              <a:gd name="connsiteY9" fmla="*/ 0 h 96971"/>
              <a:gd name="connsiteX0" fmla="*/ 15903 w 199063"/>
              <a:gd name="connsiteY0" fmla="*/ 87464 h 105514"/>
              <a:gd name="connsiteX1" fmla="*/ 63610 w 199063"/>
              <a:gd name="connsiteY1" fmla="*/ 63610 h 105514"/>
              <a:gd name="connsiteX2" fmla="*/ 111318 w 199063"/>
              <a:gd name="connsiteY2" fmla="*/ 23853 h 105514"/>
              <a:gd name="connsiteX3" fmla="*/ 168593 w 199063"/>
              <a:gd name="connsiteY3" fmla="*/ 43711 h 105514"/>
              <a:gd name="connsiteX4" fmla="*/ 198016 w 199063"/>
              <a:gd name="connsiteY4" fmla="*/ 89038 h 105514"/>
              <a:gd name="connsiteX5" fmla="*/ 132708 w 199063"/>
              <a:gd name="connsiteY5" fmla="*/ 104940 h 105514"/>
              <a:gd name="connsiteX6" fmla="*/ 79513 w 199063"/>
              <a:gd name="connsiteY6" fmla="*/ 71561 h 105514"/>
              <a:gd name="connsiteX7" fmla="*/ 63610 w 199063"/>
              <a:gd name="connsiteY7" fmla="*/ 47707 h 105514"/>
              <a:gd name="connsiteX8" fmla="*/ 39756 w 199063"/>
              <a:gd name="connsiteY8" fmla="*/ 23853 h 105514"/>
              <a:gd name="connsiteX9" fmla="*/ 0 w 199063"/>
              <a:gd name="connsiteY9" fmla="*/ 0 h 105514"/>
              <a:gd name="connsiteX0" fmla="*/ 0 w 221260"/>
              <a:gd name="connsiteY0" fmla="*/ 94608 h 105514"/>
              <a:gd name="connsiteX1" fmla="*/ 85807 w 221260"/>
              <a:gd name="connsiteY1" fmla="*/ 63610 h 105514"/>
              <a:gd name="connsiteX2" fmla="*/ 133515 w 221260"/>
              <a:gd name="connsiteY2" fmla="*/ 23853 h 105514"/>
              <a:gd name="connsiteX3" fmla="*/ 190790 w 221260"/>
              <a:gd name="connsiteY3" fmla="*/ 43711 h 105514"/>
              <a:gd name="connsiteX4" fmla="*/ 220213 w 221260"/>
              <a:gd name="connsiteY4" fmla="*/ 89038 h 105514"/>
              <a:gd name="connsiteX5" fmla="*/ 154905 w 221260"/>
              <a:gd name="connsiteY5" fmla="*/ 104940 h 105514"/>
              <a:gd name="connsiteX6" fmla="*/ 101710 w 221260"/>
              <a:gd name="connsiteY6" fmla="*/ 71561 h 105514"/>
              <a:gd name="connsiteX7" fmla="*/ 85807 w 221260"/>
              <a:gd name="connsiteY7" fmla="*/ 47707 h 105514"/>
              <a:gd name="connsiteX8" fmla="*/ 61953 w 221260"/>
              <a:gd name="connsiteY8" fmla="*/ 23853 h 105514"/>
              <a:gd name="connsiteX9" fmla="*/ 22197 w 221260"/>
              <a:gd name="connsiteY9" fmla="*/ 0 h 105514"/>
              <a:gd name="connsiteX0" fmla="*/ 0 w 221666"/>
              <a:gd name="connsiteY0" fmla="*/ 94608 h 105514"/>
              <a:gd name="connsiteX1" fmla="*/ 85807 w 221666"/>
              <a:gd name="connsiteY1" fmla="*/ 63610 h 105514"/>
              <a:gd name="connsiteX2" fmla="*/ 190790 w 221666"/>
              <a:gd name="connsiteY2" fmla="*/ 43711 h 105514"/>
              <a:gd name="connsiteX3" fmla="*/ 220213 w 221666"/>
              <a:gd name="connsiteY3" fmla="*/ 89038 h 105514"/>
              <a:gd name="connsiteX4" fmla="*/ 154905 w 221666"/>
              <a:gd name="connsiteY4" fmla="*/ 104940 h 105514"/>
              <a:gd name="connsiteX5" fmla="*/ 101710 w 221666"/>
              <a:gd name="connsiteY5" fmla="*/ 71561 h 105514"/>
              <a:gd name="connsiteX6" fmla="*/ 85807 w 221666"/>
              <a:gd name="connsiteY6" fmla="*/ 47707 h 105514"/>
              <a:gd name="connsiteX7" fmla="*/ 61953 w 221666"/>
              <a:gd name="connsiteY7" fmla="*/ 23853 h 105514"/>
              <a:gd name="connsiteX8" fmla="*/ 22197 w 221666"/>
              <a:gd name="connsiteY8" fmla="*/ 0 h 105514"/>
              <a:gd name="connsiteX0" fmla="*/ 0 w 221732"/>
              <a:gd name="connsiteY0" fmla="*/ 94608 h 105389"/>
              <a:gd name="connsiteX1" fmla="*/ 85807 w 221732"/>
              <a:gd name="connsiteY1" fmla="*/ 63610 h 105389"/>
              <a:gd name="connsiteX2" fmla="*/ 220213 w 221732"/>
              <a:gd name="connsiteY2" fmla="*/ 89038 h 105389"/>
              <a:gd name="connsiteX3" fmla="*/ 154905 w 221732"/>
              <a:gd name="connsiteY3" fmla="*/ 104940 h 105389"/>
              <a:gd name="connsiteX4" fmla="*/ 101710 w 221732"/>
              <a:gd name="connsiteY4" fmla="*/ 71561 h 105389"/>
              <a:gd name="connsiteX5" fmla="*/ 85807 w 221732"/>
              <a:gd name="connsiteY5" fmla="*/ 47707 h 105389"/>
              <a:gd name="connsiteX6" fmla="*/ 61953 w 221732"/>
              <a:gd name="connsiteY6" fmla="*/ 23853 h 105389"/>
              <a:gd name="connsiteX7" fmla="*/ 22197 w 221732"/>
              <a:gd name="connsiteY7" fmla="*/ 0 h 105389"/>
              <a:gd name="connsiteX0" fmla="*/ 0 w 221759"/>
              <a:gd name="connsiteY0" fmla="*/ 94608 h 126257"/>
              <a:gd name="connsiteX1" fmla="*/ 85807 w 221759"/>
              <a:gd name="connsiteY1" fmla="*/ 63610 h 126257"/>
              <a:gd name="connsiteX2" fmla="*/ 220213 w 221759"/>
              <a:gd name="connsiteY2" fmla="*/ 89038 h 126257"/>
              <a:gd name="connsiteX3" fmla="*/ 154905 w 221759"/>
              <a:gd name="connsiteY3" fmla="*/ 104940 h 126257"/>
              <a:gd name="connsiteX4" fmla="*/ 94566 w 221759"/>
              <a:gd name="connsiteY4" fmla="*/ 123949 h 126257"/>
              <a:gd name="connsiteX5" fmla="*/ 85807 w 221759"/>
              <a:gd name="connsiteY5" fmla="*/ 47707 h 126257"/>
              <a:gd name="connsiteX6" fmla="*/ 61953 w 221759"/>
              <a:gd name="connsiteY6" fmla="*/ 23853 h 126257"/>
              <a:gd name="connsiteX7" fmla="*/ 22197 w 221759"/>
              <a:gd name="connsiteY7" fmla="*/ 0 h 126257"/>
              <a:gd name="connsiteX0" fmla="*/ 0 w 221759"/>
              <a:gd name="connsiteY0" fmla="*/ 109812 h 145273"/>
              <a:gd name="connsiteX1" fmla="*/ 85807 w 221759"/>
              <a:gd name="connsiteY1" fmla="*/ 78814 h 145273"/>
              <a:gd name="connsiteX2" fmla="*/ 220213 w 221759"/>
              <a:gd name="connsiteY2" fmla="*/ 104242 h 145273"/>
              <a:gd name="connsiteX3" fmla="*/ 154905 w 221759"/>
              <a:gd name="connsiteY3" fmla="*/ 120144 h 145273"/>
              <a:gd name="connsiteX4" fmla="*/ 94566 w 221759"/>
              <a:gd name="connsiteY4" fmla="*/ 139153 h 145273"/>
              <a:gd name="connsiteX5" fmla="*/ 119145 w 221759"/>
              <a:gd name="connsiteY5" fmla="*/ 3380 h 145273"/>
              <a:gd name="connsiteX6" fmla="*/ 61953 w 221759"/>
              <a:gd name="connsiteY6" fmla="*/ 39057 h 145273"/>
              <a:gd name="connsiteX7" fmla="*/ 22197 w 221759"/>
              <a:gd name="connsiteY7" fmla="*/ 15204 h 145273"/>
              <a:gd name="connsiteX0" fmla="*/ 0 w 221759"/>
              <a:gd name="connsiteY0" fmla="*/ 114132 h 149593"/>
              <a:gd name="connsiteX1" fmla="*/ 85807 w 221759"/>
              <a:gd name="connsiteY1" fmla="*/ 83134 h 149593"/>
              <a:gd name="connsiteX2" fmla="*/ 220213 w 221759"/>
              <a:gd name="connsiteY2" fmla="*/ 108562 h 149593"/>
              <a:gd name="connsiteX3" fmla="*/ 154905 w 221759"/>
              <a:gd name="connsiteY3" fmla="*/ 124464 h 149593"/>
              <a:gd name="connsiteX4" fmla="*/ 94566 w 221759"/>
              <a:gd name="connsiteY4" fmla="*/ 143473 h 149593"/>
              <a:gd name="connsiteX5" fmla="*/ 119145 w 221759"/>
              <a:gd name="connsiteY5" fmla="*/ 7700 h 149593"/>
              <a:gd name="connsiteX6" fmla="*/ 42903 w 221759"/>
              <a:gd name="connsiteY6" fmla="*/ 17183 h 149593"/>
              <a:gd name="connsiteX7" fmla="*/ 22197 w 221759"/>
              <a:gd name="connsiteY7" fmla="*/ 19524 h 149593"/>
              <a:gd name="connsiteX0" fmla="*/ 0 w 221759"/>
              <a:gd name="connsiteY0" fmla="*/ 113648 h 149109"/>
              <a:gd name="connsiteX1" fmla="*/ 85807 w 221759"/>
              <a:gd name="connsiteY1" fmla="*/ 82650 h 149109"/>
              <a:gd name="connsiteX2" fmla="*/ 220213 w 221759"/>
              <a:gd name="connsiteY2" fmla="*/ 108078 h 149109"/>
              <a:gd name="connsiteX3" fmla="*/ 154905 w 221759"/>
              <a:gd name="connsiteY3" fmla="*/ 123980 h 149109"/>
              <a:gd name="connsiteX4" fmla="*/ 94566 w 221759"/>
              <a:gd name="connsiteY4" fmla="*/ 142989 h 149109"/>
              <a:gd name="connsiteX5" fmla="*/ 119145 w 221759"/>
              <a:gd name="connsiteY5" fmla="*/ 7216 h 149109"/>
              <a:gd name="connsiteX6" fmla="*/ 22197 w 221759"/>
              <a:gd name="connsiteY6" fmla="*/ 19040 h 149109"/>
              <a:gd name="connsiteX0" fmla="*/ 0 w 221759"/>
              <a:gd name="connsiteY0" fmla="*/ 115666 h 151289"/>
              <a:gd name="connsiteX1" fmla="*/ 85807 w 221759"/>
              <a:gd name="connsiteY1" fmla="*/ 84668 h 151289"/>
              <a:gd name="connsiteX2" fmla="*/ 220213 w 221759"/>
              <a:gd name="connsiteY2" fmla="*/ 110096 h 151289"/>
              <a:gd name="connsiteX3" fmla="*/ 154905 w 221759"/>
              <a:gd name="connsiteY3" fmla="*/ 125998 h 151289"/>
              <a:gd name="connsiteX4" fmla="*/ 94566 w 221759"/>
              <a:gd name="connsiteY4" fmla="*/ 145007 h 151289"/>
              <a:gd name="connsiteX5" fmla="*/ 66757 w 221759"/>
              <a:gd name="connsiteY5" fmla="*/ 6852 h 151289"/>
              <a:gd name="connsiteX6" fmla="*/ 22197 w 221759"/>
              <a:gd name="connsiteY6" fmla="*/ 21058 h 151289"/>
              <a:gd name="connsiteX0" fmla="*/ 0 w 220228"/>
              <a:gd name="connsiteY0" fmla="*/ 115666 h 149094"/>
              <a:gd name="connsiteX1" fmla="*/ 85807 w 220228"/>
              <a:gd name="connsiteY1" fmla="*/ 84668 h 149094"/>
              <a:gd name="connsiteX2" fmla="*/ 220213 w 220228"/>
              <a:gd name="connsiteY2" fmla="*/ 110096 h 149094"/>
              <a:gd name="connsiteX3" fmla="*/ 94566 w 220228"/>
              <a:gd name="connsiteY3" fmla="*/ 145007 h 149094"/>
              <a:gd name="connsiteX4" fmla="*/ 66757 w 220228"/>
              <a:gd name="connsiteY4" fmla="*/ 6852 h 149094"/>
              <a:gd name="connsiteX5" fmla="*/ 22197 w 220228"/>
              <a:gd name="connsiteY5" fmla="*/ 21058 h 149094"/>
              <a:gd name="connsiteX0" fmla="*/ 0 w 97414"/>
              <a:gd name="connsiteY0" fmla="*/ 115666 h 146639"/>
              <a:gd name="connsiteX1" fmla="*/ 85807 w 97414"/>
              <a:gd name="connsiteY1" fmla="*/ 84668 h 146639"/>
              <a:gd name="connsiteX2" fmla="*/ 94566 w 97414"/>
              <a:gd name="connsiteY2" fmla="*/ 145007 h 146639"/>
              <a:gd name="connsiteX3" fmla="*/ 66757 w 97414"/>
              <a:gd name="connsiteY3" fmla="*/ 6852 h 146639"/>
              <a:gd name="connsiteX4" fmla="*/ 22197 w 97414"/>
              <a:gd name="connsiteY4" fmla="*/ 21058 h 146639"/>
              <a:gd name="connsiteX0" fmla="*/ 0 w 144760"/>
              <a:gd name="connsiteY0" fmla="*/ 109088 h 109088"/>
              <a:gd name="connsiteX1" fmla="*/ 85807 w 144760"/>
              <a:gd name="connsiteY1" fmla="*/ 78090 h 109088"/>
              <a:gd name="connsiteX2" fmla="*/ 144573 w 144760"/>
              <a:gd name="connsiteY2" fmla="*/ 28892 h 109088"/>
              <a:gd name="connsiteX3" fmla="*/ 66757 w 144760"/>
              <a:gd name="connsiteY3" fmla="*/ 274 h 109088"/>
              <a:gd name="connsiteX4" fmla="*/ 22197 w 144760"/>
              <a:gd name="connsiteY4" fmla="*/ 14480 h 109088"/>
              <a:gd name="connsiteX0" fmla="*/ 0 w 88706"/>
              <a:gd name="connsiteY0" fmla="*/ 108815 h 108815"/>
              <a:gd name="connsiteX1" fmla="*/ 85807 w 88706"/>
              <a:gd name="connsiteY1" fmla="*/ 77817 h 108815"/>
              <a:gd name="connsiteX2" fmla="*/ 68373 w 88706"/>
              <a:gd name="connsiteY2" fmla="*/ 14332 h 108815"/>
              <a:gd name="connsiteX3" fmla="*/ 66757 w 88706"/>
              <a:gd name="connsiteY3" fmla="*/ 1 h 108815"/>
              <a:gd name="connsiteX4" fmla="*/ 22197 w 88706"/>
              <a:gd name="connsiteY4" fmla="*/ 14207 h 108815"/>
              <a:gd name="connsiteX0" fmla="*/ 0 w 72277"/>
              <a:gd name="connsiteY0" fmla="*/ 109789 h 109789"/>
              <a:gd name="connsiteX1" fmla="*/ 66757 w 72277"/>
              <a:gd name="connsiteY1" fmla="*/ 4972 h 109789"/>
              <a:gd name="connsiteX2" fmla="*/ 68373 w 72277"/>
              <a:gd name="connsiteY2" fmla="*/ 15306 h 109789"/>
              <a:gd name="connsiteX3" fmla="*/ 66757 w 72277"/>
              <a:gd name="connsiteY3" fmla="*/ 975 h 109789"/>
              <a:gd name="connsiteX4" fmla="*/ 22197 w 72277"/>
              <a:gd name="connsiteY4" fmla="*/ 15181 h 109789"/>
              <a:gd name="connsiteX0" fmla="*/ 0 w 64610"/>
              <a:gd name="connsiteY0" fmla="*/ 85002 h 85002"/>
              <a:gd name="connsiteX1" fmla="*/ 59614 w 64610"/>
              <a:gd name="connsiteY1" fmla="*/ 3998 h 85002"/>
              <a:gd name="connsiteX2" fmla="*/ 61230 w 64610"/>
              <a:gd name="connsiteY2" fmla="*/ 14332 h 85002"/>
              <a:gd name="connsiteX3" fmla="*/ 59614 w 64610"/>
              <a:gd name="connsiteY3" fmla="*/ 1 h 85002"/>
              <a:gd name="connsiteX4" fmla="*/ 15054 w 64610"/>
              <a:gd name="connsiteY4" fmla="*/ 14207 h 85002"/>
              <a:gd name="connsiteX0" fmla="*/ 0 w 64610"/>
              <a:gd name="connsiteY0" fmla="*/ 85002 h 85002"/>
              <a:gd name="connsiteX1" fmla="*/ 59614 w 64610"/>
              <a:gd name="connsiteY1" fmla="*/ 3998 h 85002"/>
              <a:gd name="connsiteX2" fmla="*/ 61230 w 64610"/>
              <a:gd name="connsiteY2" fmla="*/ 14332 h 85002"/>
              <a:gd name="connsiteX3" fmla="*/ 59614 w 64610"/>
              <a:gd name="connsiteY3" fmla="*/ 1 h 85002"/>
              <a:gd name="connsiteX4" fmla="*/ 15054 w 64610"/>
              <a:gd name="connsiteY4" fmla="*/ 14207 h 85002"/>
              <a:gd name="connsiteX0" fmla="*/ 0 w 65049"/>
              <a:gd name="connsiteY0" fmla="*/ 96907 h 96907"/>
              <a:gd name="connsiteX1" fmla="*/ 59614 w 65049"/>
              <a:gd name="connsiteY1" fmla="*/ 15903 h 96907"/>
              <a:gd name="connsiteX2" fmla="*/ 61230 w 65049"/>
              <a:gd name="connsiteY2" fmla="*/ 26237 h 96907"/>
              <a:gd name="connsiteX3" fmla="*/ 50089 w 65049"/>
              <a:gd name="connsiteY3" fmla="*/ 0 h 96907"/>
              <a:gd name="connsiteX4" fmla="*/ 15054 w 65049"/>
              <a:gd name="connsiteY4" fmla="*/ 26112 h 96907"/>
              <a:gd name="connsiteX0" fmla="*/ 0 w 73532"/>
              <a:gd name="connsiteY0" fmla="*/ 96911 h 96911"/>
              <a:gd name="connsiteX1" fmla="*/ 59614 w 73532"/>
              <a:gd name="connsiteY1" fmla="*/ 15907 h 96911"/>
              <a:gd name="connsiteX2" fmla="*/ 73136 w 73532"/>
              <a:gd name="connsiteY2" fmla="*/ 23859 h 96911"/>
              <a:gd name="connsiteX3" fmla="*/ 50089 w 73532"/>
              <a:gd name="connsiteY3" fmla="*/ 4 h 96911"/>
              <a:gd name="connsiteX4" fmla="*/ 15054 w 73532"/>
              <a:gd name="connsiteY4" fmla="*/ 26116 h 96911"/>
              <a:gd name="connsiteX0" fmla="*/ 0 w 74636"/>
              <a:gd name="connsiteY0" fmla="*/ 96912 h 96912"/>
              <a:gd name="connsiteX1" fmla="*/ 64377 w 74636"/>
              <a:gd name="connsiteY1" fmla="*/ 34958 h 96912"/>
              <a:gd name="connsiteX2" fmla="*/ 73136 w 74636"/>
              <a:gd name="connsiteY2" fmla="*/ 23860 h 96912"/>
              <a:gd name="connsiteX3" fmla="*/ 50089 w 74636"/>
              <a:gd name="connsiteY3" fmla="*/ 5 h 96912"/>
              <a:gd name="connsiteX4" fmla="*/ 15054 w 74636"/>
              <a:gd name="connsiteY4" fmla="*/ 26117 h 96912"/>
              <a:gd name="connsiteX0" fmla="*/ 0 w 73136"/>
              <a:gd name="connsiteY0" fmla="*/ 96913 h 96913"/>
              <a:gd name="connsiteX1" fmla="*/ 64377 w 73136"/>
              <a:gd name="connsiteY1" fmla="*/ 34959 h 96913"/>
              <a:gd name="connsiteX2" fmla="*/ 49799 w 73136"/>
              <a:gd name="connsiteY2" fmla="*/ 43535 h 96913"/>
              <a:gd name="connsiteX3" fmla="*/ 73136 w 73136"/>
              <a:gd name="connsiteY3" fmla="*/ 23861 h 96913"/>
              <a:gd name="connsiteX4" fmla="*/ 50089 w 73136"/>
              <a:gd name="connsiteY4" fmla="*/ 6 h 96913"/>
              <a:gd name="connsiteX5" fmla="*/ 15054 w 73136"/>
              <a:gd name="connsiteY5" fmla="*/ 26118 h 96913"/>
              <a:gd name="connsiteX0" fmla="*/ 0 w 73209"/>
              <a:gd name="connsiteY0" fmla="*/ 96913 h 96913"/>
              <a:gd name="connsiteX1" fmla="*/ 64377 w 73209"/>
              <a:gd name="connsiteY1" fmla="*/ 34959 h 96913"/>
              <a:gd name="connsiteX2" fmla="*/ 42655 w 73209"/>
              <a:gd name="connsiteY2" fmla="*/ 26866 h 96913"/>
              <a:gd name="connsiteX3" fmla="*/ 73136 w 73209"/>
              <a:gd name="connsiteY3" fmla="*/ 23861 h 96913"/>
              <a:gd name="connsiteX4" fmla="*/ 50089 w 73209"/>
              <a:gd name="connsiteY4" fmla="*/ 6 h 96913"/>
              <a:gd name="connsiteX5" fmla="*/ 15054 w 73209"/>
              <a:gd name="connsiteY5" fmla="*/ 26118 h 96913"/>
              <a:gd name="connsiteX0" fmla="*/ 0 w 73462"/>
              <a:gd name="connsiteY0" fmla="*/ 96912 h 96912"/>
              <a:gd name="connsiteX1" fmla="*/ 64377 w 73462"/>
              <a:gd name="connsiteY1" fmla="*/ 34958 h 96912"/>
              <a:gd name="connsiteX2" fmla="*/ 33130 w 73462"/>
              <a:gd name="connsiteY2" fmla="*/ 17340 h 96912"/>
              <a:gd name="connsiteX3" fmla="*/ 73136 w 73462"/>
              <a:gd name="connsiteY3" fmla="*/ 23860 h 96912"/>
              <a:gd name="connsiteX4" fmla="*/ 50089 w 73462"/>
              <a:gd name="connsiteY4" fmla="*/ 5 h 96912"/>
              <a:gd name="connsiteX5" fmla="*/ 15054 w 73462"/>
              <a:gd name="connsiteY5" fmla="*/ 26117 h 96912"/>
              <a:gd name="connsiteX0" fmla="*/ 49323 w 58408"/>
              <a:gd name="connsiteY0" fmla="*/ 34958 h 34958"/>
              <a:gd name="connsiteX1" fmla="*/ 18076 w 58408"/>
              <a:gd name="connsiteY1" fmla="*/ 17340 h 34958"/>
              <a:gd name="connsiteX2" fmla="*/ 58082 w 58408"/>
              <a:gd name="connsiteY2" fmla="*/ 23860 h 34958"/>
              <a:gd name="connsiteX3" fmla="*/ 35035 w 58408"/>
              <a:gd name="connsiteY3" fmla="*/ 5 h 34958"/>
              <a:gd name="connsiteX4" fmla="*/ 0 w 58408"/>
              <a:gd name="connsiteY4" fmla="*/ 26117 h 34958"/>
              <a:gd name="connsiteX0" fmla="*/ 31288 w 40373"/>
              <a:gd name="connsiteY0" fmla="*/ 34958 h 34958"/>
              <a:gd name="connsiteX1" fmla="*/ 41 w 40373"/>
              <a:gd name="connsiteY1" fmla="*/ 17340 h 34958"/>
              <a:gd name="connsiteX2" fmla="*/ 40047 w 40373"/>
              <a:gd name="connsiteY2" fmla="*/ 23860 h 34958"/>
              <a:gd name="connsiteX3" fmla="*/ 17000 w 40373"/>
              <a:gd name="connsiteY3" fmla="*/ 5 h 34958"/>
              <a:gd name="connsiteX0" fmla="*/ 14649 w 40403"/>
              <a:gd name="connsiteY0" fmla="*/ 3135 h 28232"/>
              <a:gd name="connsiteX1" fmla="*/ 71 w 40403"/>
              <a:gd name="connsiteY1" fmla="*/ 21236 h 28232"/>
              <a:gd name="connsiteX2" fmla="*/ 40077 w 40403"/>
              <a:gd name="connsiteY2" fmla="*/ 27756 h 28232"/>
              <a:gd name="connsiteX3" fmla="*/ 17030 w 40403"/>
              <a:gd name="connsiteY3" fmla="*/ 3901 h 28232"/>
              <a:gd name="connsiteX0" fmla="*/ 14649 w 34254"/>
              <a:gd name="connsiteY0" fmla="*/ 3135 h 33966"/>
              <a:gd name="connsiteX1" fmla="*/ 71 w 34254"/>
              <a:gd name="connsiteY1" fmla="*/ 21236 h 33966"/>
              <a:gd name="connsiteX2" fmla="*/ 33764 w 34254"/>
              <a:gd name="connsiteY2" fmla="*/ 33638 h 33966"/>
              <a:gd name="connsiteX3" fmla="*/ 17030 w 34254"/>
              <a:gd name="connsiteY3" fmla="*/ 3901 h 33966"/>
              <a:gd name="connsiteX0" fmla="*/ 14649 w 35135"/>
              <a:gd name="connsiteY0" fmla="*/ 5119 h 36165"/>
              <a:gd name="connsiteX1" fmla="*/ 71 w 35135"/>
              <a:gd name="connsiteY1" fmla="*/ 23220 h 36165"/>
              <a:gd name="connsiteX2" fmla="*/ 33764 w 35135"/>
              <a:gd name="connsiteY2" fmla="*/ 35622 h 36165"/>
              <a:gd name="connsiteX3" fmla="*/ 23344 w 35135"/>
              <a:gd name="connsiteY3" fmla="*/ 3 h 36165"/>
              <a:gd name="connsiteX0" fmla="*/ 14649 w 42883"/>
              <a:gd name="connsiteY0" fmla="*/ 5119 h 36165"/>
              <a:gd name="connsiteX1" fmla="*/ 71 w 42883"/>
              <a:gd name="connsiteY1" fmla="*/ 23220 h 36165"/>
              <a:gd name="connsiteX2" fmla="*/ 42182 w 42883"/>
              <a:gd name="connsiteY2" fmla="*/ 35622 h 36165"/>
              <a:gd name="connsiteX3" fmla="*/ 23344 w 42883"/>
              <a:gd name="connsiteY3" fmla="*/ 3 h 36165"/>
              <a:gd name="connsiteX0" fmla="*/ 14649 w 42326"/>
              <a:gd name="connsiteY0" fmla="*/ 5119 h 36165"/>
              <a:gd name="connsiteX1" fmla="*/ 71 w 42326"/>
              <a:gd name="connsiteY1" fmla="*/ 23220 h 36165"/>
              <a:gd name="connsiteX2" fmla="*/ 42182 w 42326"/>
              <a:gd name="connsiteY2" fmla="*/ 35622 h 36165"/>
              <a:gd name="connsiteX3" fmla="*/ 12822 w 42326"/>
              <a:gd name="connsiteY3" fmla="*/ 3 h 36165"/>
              <a:gd name="connsiteX0" fmla="*/ 14649 w 38149"/>
              <a:gd name="connsiteY0" fmla="*/ 5119 h 36165"/>
              <a:gd name="connsiteX1" fmla="*/ 71 w 38149"/>
              <a:gd name="connsiteY1" fmla="*/ 23220 h 36165"/>
              <a:gd name="connsiteX2" fmla="*/ 37973 w 38149"/>
              <a:gd name="connsiteY2" fmla="*/ 35622 h 36165"/>
              <a:gd name="connsiteX3" fmla="*/ 12822 w 38149"/>
              <a:gd name="connsiteY3" fmla="*/ 3 h 36165"/>
            </a:gdLst>
            <a:ahLst/>
            <a:cxnLst>
              <a:cxn ang="0">
                <a:pos x="connsiteX0" y="connsiteY0"/>
              </a:cxn>
              <a:cxn ang="0">
                <a:pos x="connsiteX1" y="connsiteY1"/>
              </a:cxn>
              <a:cxn ang="0">
                <a:pos x="connsiteX2" y="connsiteY2"/>
              </a:cxn>
              <a:cxn ang="0">
                <a:pos x="connsiteX3" y="connsiteY3"/>
              </a:cxn>
            </a:cxnLst>
            <a:rect l="l" t="t" r="r" b="b"/>
            <a:pathLst>
              <a:path w="38149" h="36165">
                <a:moveTo>
                  <a:pt x="14649" y="5119"/>
                </a:moveTo>
                <a:cubicBezTo>
                  <a:pt x="20171" y="-8143"/>
                  <a:pt x="-1389" y="25070"/>
                  <a:pt x="71" y="23220"/>
                </a:cubicBezTo>
                <a:cubicBezTo>
                  <a:pt x="1531" y="21370"/>
                  <a:pt x="35848" y="39492"/>
                  <a:pt x="37973" y="35622"/>
                </a:cubicBezTo>
                <a:cubicBezTo>
                  <a:pt x="40098" y="31752"/>
                  <a:pt x="22502" y="-373"/>
                  <a:pt x="12822" y="3"/>
                </a:cubicBezTo>
              </a:path>
            </a:pathLst>
          </a:custGeom>
          <a:noFill/>
          <a:ln w="12700">
            <a:solidFill>
              <a:srgbClr val="1F5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304800"/>
            <a:ext cx="1555531" cy="1219200"/>
          </a:xfrm>
          <a:prstGeom prst="rect">
            <a:avLst/>
          </a:prstGeom>
        </p:spPr>
      </p:pic>
    </p:spTree>
    <p:extLst>
      <p:ext uri="{BB962C8B-B14F-4D97-AF65-F5344CB8AC3E}">
        <p14:creationId xmlns:p14="http://schemas.microsoft.com/office/powerpoint/2010/main" val="830375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dirty="0" smtClean="0"/>
              <a:t>Biking Route</a:t>
            </a:r>
            <a:endParaRPr lang="en-US" dirty="0"/>
          </a:p>
        </p:txBody>
      </p:sp>
      <p:pic>
        <p:nvPicPr>
          <p:cNvPr id="6"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85800"/>
            <a:ext cx="9416108" cy="6096000"/>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24000" y="838200"/>
            <a:ext cx="8991600" cy="6172200"/>
          </a:xfrm>
        </p:spPr>
      </p:pic>
      <p:sp>
        <p:nvSpPr>
          <p:cNvPr id="7" name="TextBox 6"/>
          <p:cNvSpPr txBox="1"/>
          <p:nvPr/>
        </p:nvSpPr>
        <p:spPr>
          <a:xfrm>
            <a:off x="4876800" y="1752600"/>
            <a:ext cx="408210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2C0EE2"/>
                </a:solidFill>
              </a:rPr>
              <a:t>Uses existing multi-use trails</a:t>
            </a:r>
          </a:p>
          <a:p>
            <a:pPr marL="342900" indent="-342900">
              <a:buFont typeface="Arial" panose="020B0604020202020204" pitchFamily="34" charset="0"/>
              <a:buChar char="•"/>
            </a:pPr>
            <a:r>
              <a:rPr lang="en-US" sz="2400" dirty="0" smtClean="0">
                <a:solidFill>
                  <a:srgbClr val="2C0EE2"/>
                </a:solidFill>
              </a:rPr>
              <a:t>Follows US-2 (federal bike route 10 in the U.P.)</a:t>
            </a:r>
          </a:p>
          <a:p>
            <a:pPr marL="342900" indent="-342900">
              <a:buFont typeface="Arial" panose="020B0604020202020204" pitchFamily="34" charset="0"/>
              <a:buChar char="•"/>
            </a:pPr>
            <a:r>
              <a:rPr lang="en-US" sz="2400" dirty="0" smtClean="0">
                <a:solidFill>
                  <a:srgbClr val="2C0EE2"/>
                </a:solidFill>
              </a:rPr>
              <a:t>791 miles</a:t>
            </a:r>
          </a:p>
          <a:p>
            <a:pPr marL="342900" indent="-342900">
              <a:buFont typeface="Arial" panose="020B0604020202020204" pitchFamily="34" charset="0"/>
              <a:buChar char="•"/>
            </a:pPr>
            <a:r>
              <a:rPr lang="en-US" sz="2400" dirty="0" smtClean="0">
                <a:solidFill>
                  <a:srgbClr val="2C0EE2"/>
                </a:solidFill>
              </a:rPr>
              <a:t>64% completed</a:t>
            </a:r>
          </a:p>
          <a:p>
            <a:pPr marL="342900" indent="-342900">
              <a:buFont typeface="Arial" panose="020B0604020202020204" pitchFamily="34" charset="0"/>
              <a:buChar char="•"/>
            </a:pPr>
            <a:r>
              <a:rPr lang="en-US" sz="2400" dirty="0" smtClean="0">
                <a:solidFill>
                  <a:srgbClr val="2C0EE2"/>
                </a:solidFill>
              </a:rPr>
              <a:t>36% to be developed</a:t>
            </a:r>
            <a:endParaRPr lang="en-US" sz="2400" dirty="0">
              <a:solidFill>
                <a:srgbClr val="2C0EE2"/>
              </a:solidFill>
            </a:endParaRPr>
          </a:p>
        </p:txBody>
      </p:sp>
      <p:sp>
        <p:nvSpPr>
          <p:cNvPr id="8" name="Rectangle 7"/>
          <p:cNvSpPr/>
          <p:nvPr/>
        </p:nvSpPr>
        <p:spPr>
          <a:xfrm>
            <a:off x="6571617" y="6324599"/>
            <a:ext cx="2343783" cy="307777"/>
          </a:xfrm>
          <a:prstGeom prst="rect">
            <a:avLst/>
          </a:prstGeom>
        </p:spPr>
        <p:txBody>
          <a:bodyPr wrap="none">
            <a:spAutoFit/>
          </a:bodyPr>
          <a:lstStyle/>
          <a:p>
            <a:r>
              <a:rPr lang="en-US" sz="1400" b="1" i="1" dirty="0" smtClean="0">
                <a:solidFill>
                  <a:srgbClr val="2E64DE"/>
                </a:solidFill>
              </a:rPr>
              <a:t>www.michigan.gov/dnrtrails</a:t>
            </a:r>
            <a:endParaRPr lang="en-US" sz="1400" b="1" i="1" dirty="0">
              <a:solidFill>
                <a:srgbClr val="2E64DE"/>
              </a:solidFill>
            </a:endParaRPr>
          </a:p>
        </p:txBody>
      </p:sp>
      <p:sp>
        <p:nvSpPr>
          <p:cNvPr id="9" name="Freeform 8"/>
          <p:cNvSpPr/>
          <p:nvPr/>
        </p:nvSpPr>
        <p:spPr>
          <a:xfrm>
            <a:off x="3772912" y="3191630"/>
            <a:ext cx="43168" cy="58566"/>
          </a:xfrm>
          <a:custGeom>
            <a:avLst/>
            <a:gdLst>
              <a:gd name="connsiteX0" fmla="*/ 15903 w 214685"/>
              <a:gd name="connsiteY0" fmla="*/ 87464 h 120196"/>
              <a:gd name="connsiteX1" fmla="*/ 63610 w 214685"/>
              <a:gd name="connsiteY1" fmla="*/ 63610 h 120196"/>
              <a:gd name="connsiteX2" fmla="*/ 111318 w 214685"/>
              <a:gd name="connsiteY2" fmla="*/ 23853 h 120196"/>
              <a:gd name="connsiteX3" fmla="*/ 182880 w 214685"/>
              <a:gd name="connsiteY3" fmla="*/ 31805 h 120196"/>
              <a:gd name="connsiteX4" fmla="*/ 214685 w 214685"/>
              <a:gd name="connsiteY4" fmla="*/ 79513 h 120196"/>
              <a:gd name="connsiteX5" fmla="*/ 87464 w 214685"/>
              <a:gd name="connsiteY5" fmla="*/ 95415 h 120196"/>
              <a:gd name="connsiteX6" fmla="*/ 79513 w 214685"/>
              <a:gd name="connsiteY6" fmla="*/ 71561 h 120196"/>
              <a:gd name="connsiteX7" fmla="*/ 63610 w 214685"/>
              <a:gd name="connsiteY7" fmla="*/ 47707 h 120196"/>
              <a:gd name="connsiteX8" fmla="*/ 39756 w 214685"/>
              <a:gd name="connsiteY8" fmla="*/ 23853 h 120196"/>
              <a:gd name="connsiteX9" fmla="*/ 0 w 214685"/>
              <a:gd name="connsiteY9" fmla="*/ 0 h 120196"/>
              <a:gd name="connsiteX0" fmla="*/ 15903 w 217285"/>
              <a:gd name="connsiteY0" fmla="*/ 87464 h 106943"/>
              <a:gd name="connsiteX1" fmla="*/ 63610 w 217285"/>
              <a:gd name="connsiteY1" fmla="*/ 63610 h 106943"/>
              <a:gd name="connsiteX2" fmla="*/ 111318 w 217285"/>
              <a:gd name="connsiteY2" fmla="*/ 23853 h 106943"/>
              <a:gd name="connsiteX3" fmla="*/ 168593 w 217285"/>
              <a:gd name="connsiteY3" fmla="*/ 43711 h 106943"/>
              <a:gd name="connsiteX4" fmla="*/ 214685 w 217285"/>
              <a:gd name="connsiteY4" fmla="*/ 79513 h 106943"/>
              <a:gd name="connsiteX5" fmla="*/ 87464 w 217285"/>
              <a:gd name="connsiteY5" fmla="*/ 95415 h 106943"/>
              <a:gd name="connsiteX6" fmla="*/ 79513 w 217285"/>
              <a:gd name="connsiteY6" fmla="*/ 71561 h 106943"/>
              <a:gd name="connsiteX7" fmla="*/ 63610 w 217285"/>
              <a:gd name="connsiteY7" fmla="*/ 47707 h 106943"/>
              <a:gd name="connsiteX8" fmla="*/ 39756 w 217285"/>
              <a:gd name="connsiteY8" fmla="*/ 23853 h 106943"/>
              <a:gd name="connsiteX9" fmla="*/ 0 w 217285"/>
              <a:gd name="connsiteY9" fmla="*/ 0 h 106943"/>
              <a:gd name="connsiteX0" fmla="*/ 15903 w 201561"/>
              <a:gd name="connsiteY0" fmla="*/ 87464 h 96971"/>
              <a:gd name="connsiteX1" fmla="*/ 63610 w 201561"/>
              <a:gd name="connsiteY1" fmla="*/ 63610 h 96971"/>
              <a:gd name="connsiteX2" fmla="*/ 111318 w 201561"/>
              <a:gd name="connsiteY2" fmla="*/ 23853 h 96971"/>
              <a:gd name="connsiteX3" fmla="*/ 168593 w 201561"/>
              <a:gd name="connsiteY3" fmla="*/ 43711 h 96971"/>
              <a:gd name="connsiteX4" fmla="*/ 198016 w 201561"/>
              <a:gd name="connsiteY4" fmla="*/ 89038 h 96971"/>
              <a:gd name="connsiteX5" fmla="*/ 87464 w 201561"/>
              <a:gd name="connsiteY5" fmla="*/ 95415 h 96971"/>
              <a:gd name="connsiteX6" fmla="*/ 79513 w 201561"/>
              <a:gd name="connsiteY6" fmla="*/ 71561 h 96971"/>
              <a:gd name="connsiteX7" fmla="*/ 63610 w 201561"/>
              <a:gd name="connsiteY7" fmla="*/ 47707 h 96971"/>
              <a:gd name="connsiteX8" fmla="*/ 39756 w 201561"/>
              <a:gd name="connsiteY8" fmla="*/ 23853 h 96971"/>
              <a:gd name="connsiteX9" fmla="*/ 0 w 201561"/>
              <a:gd name="connsiteY9" fmla="*/ 0 h 96971"/>
              <a:gd name="connsiteX0" fmla="*/ 15903 w 199063"/>
              <a:gd name="connsiteY0" fmla="*/ 87464 h 105514"/>
              <a:gd name="connsiteX1" fmla="*/ 63610 w 199063"/>
              <a:gd name="connsiteY1" fmla="*/ 63610 h 105514"/>
              <a:gd name="connsiteX2" fmla="*/ 111318 w 199063"/>
              <a:gd name="connsiteY2" fmla="*/ 23853 h 105514"/>
              <a:gd name="connsiteX3" fmla="*/ 168593 w 199063"/>
              <a:gd name="connsiteY3" fmla="*/ 43711 h 105514"/>
              <a:gd name="connsiteX4" fmla="*/ 198016 w 199063"/>
              <a:gd name="connsiteY4" fmla="*/ 89038 h 105514"/>
              <a:gd name="connsiteX5" fmla="*/ 132708 w 199063"/>
              <a:gd name="connsiteY5" fmla="*/ 104940 h 105514"/>
              <a:gd name="connsiteX6" fmla="*/ 79513 w 199063"/>
              <a:gd name="connsiteY6" fmla="*/ 71561 h 105514"/>
              <a:gd name="connsiteX7" fmla="*/ 63610 w 199063"/>
              <a:gd name="connsiteY7" fmla="*/ 47707 h 105514"/>
              <a:gd name="connsiteX8" fmla="*/ 39756 w 199063"/>
              <a:gd name="connsiteY8" fmla="*/ 23853 h 105514"/>
              <a:gd name="connsiteX9" fmla="*/ 0 w 199063"/>
              <a:gd name="connsiteY9" fmla="*/ 0 h 105514"/>
              <a:gd name="connsiteX0" fmla="*/ 0 w 221260"/>
              <a:gd name="connsiteY0" fmla="*/ 94608 h 105514"/>
              <a:gd name="connsiteX1" fmla="*/ 85807 w 221260"/>
              <a:gd name="connsiteY1" fmla="*/ 63610 h 105514"/>
              <a:gd name="connsiteX2" fmla="*/ 133515 w 221260"/>
              <a:gd name="connsiteY2" fmla="*/ 23853 h 105514"/>
              <a:gd name="connsiteX3" fmla="*/ 190790 w 221260"/>
              <a:gd name="connsiteY3" fmla="*/ 43711 h 105514"/>
              <a:gd name="connsiteX4" fmla="*/ 220213 w 221260"/>
              <a:gd name="connsiteY4" fmla="*/ 89038 h 105514"/>
              <a:gd name="connsiteX5" fmla="*/ 154905 w 221260"/>
              <a:gd name="connsiteY5" fmla="*/ 104940 h 105514"/>
              <a:gd name="connsiteX6" fmla="*/ 101710 w 221260"/>
              <a:gd name="connsiteY6" fmla="*/ 71561 h 105514"/>
              <a:gd name="connsiteX7" fmla="*/ 85807 w 221260"/>
              <a:gd name="connsiteY7" fmla="*/ 47707 h 105514"/>
              <a:gd name="connsiteX8" fmla="*/ 61953 w 221260"/>
              <a:gd name="connsiteY8" fmla="*/ 23853 h 105514"/>
              <a:gd name="connsiteX9" fmla="*/ 22197 w 221260"/>
              <a:gd name="connsiteY9" fmla="*/ 0 h 105514"/>
              <a:gd name="connsiteX0" fmla="*/ 0 w 221666"/>
              <a:gd name="connsiteY0" fmla="*/ 94608 h 105514"/>
              <a:gd name="connsiteX1" fmla="*/ 85807 w 221666"/>
              <a:gd name="connsiteY1" fmla="*/ 63610 h 105514"/>
              <a:gd name="connsiteX2" fmla="*/ 190790 w 221666"/>
              <a:gd name="connsiteY2" fmla="*/ 43711 h 105514"/>
              <a:gd name="connsiteX3" fmla="*/ 220213 w 221666"/>
              <a:gd name="connsiteY3" fmla="*/ 89038 h 105514"/>
              <a:gd name="connsiteX4" fmla="*/ 154905 w 221666"/>
              <a:gd name="connsiteY4" fmla="*/ 104940 h 105514"/>
              <a:gd name="connsiteX5" fmla="*/ 101710 w 221666"/>
              <a:gd name="connsiteY5" fmla="*/ 71561 h 105514"/>
              <a:gd name="connsiteX6" fmla="*/ 85807 w 221666"/>
              <a:gd name="connsiteY6" fmla="*/ 47707 h 105514"/>
              <a:gd name="connsiteX7" fmla="*/ 61953 w 221666"/>
              <a:gd name="connsiteY7" fmla="*/ 23853 h 105514"/>
              <a:gd name="connsiteX8" fmla="*/ 22197 w 221666"/>
              <a:gd name="connsiteY8" fmla="*/ 0 h 105514"/>
              <a:gd name="connsiteX0" fmla="*/ 0 w 221732"/>
              <a:gd name="connsiteY0" fmla="*/ 94608 h 105389"/>
              <a:gd name="connsiteX1" fmla="*/ 85807 w 221732"/>
              <a:gd name="connsiteY1" fmla="*/ 63610 h 105389"/>
              <a:gd name="connsiteX2" fmla="*/ 220213 w 221732"/>
              <a:gd name="connsiteY2" fmla="*/ 89038 h 105389"/>
              <a:gd name="connsiteX3" fmla="*/ 154905 w 221732"/>
              <a:gd name="connsiteY3" fmla="*/ 104940 h 105389"/>
              <a:gd name="connsiteX4" fmla="*/ 101710 w 221732"/>
              <a:gd name="connsiteY4" fmla="*/ 71561 h 105389"/>
              <a:gd name="connsiteX5" fmla="*/ 85807 w 221732"/>
              <a:gd name="connsiteY5" fmla="*/ 47707 h 105389"/>
              <a:gd name="connsiteX6" fmla="*/ 61953 w 221732"/>
              <a:gd name="connsiteY6" fmla="*/ 23853 h 105389"/>
              <a:gd name="connsiteX7" fmla="*/ 22197 w 221732"/>
              <a:gd name="connsiteY7" fmla="*/ 0 h 105389"/>
              <a:gd name="connsiteX0" fmla="*/ 0 w 221759"/>
              <a:gd name="connsiteY0" fmla="*/ 94608 h 126257"/>
              <a:gd name="connsiteX1" fmla="*/ 85807 w 221759"/>
              <a:gd name="connsiteY1" fmla="*/ 63610 h 126257"/>
              <a:gd name="connsiteX2" fmla="*/ 220213 w 221759"/>
              <a:gd name="connsiteY2" fmla="*/ 89038 h 126257"/>
              <a:gd name="connsiteX3" fmla="*/ 154905 w 221759"/>
              <a:gd name="connsiteY3" fmla="*/ 104940 h 126257"/>
              <a:gd name="connsiteX4" fmla="*/ 94566 w 221759"/>
              <a:gd name="connsiteY4" fmla="*/ 123949 h 126257"/>
              <a:gd name="connsiteX5" fmla="*/ 85807 w 221759"/>
              <a:gd name="connsiteY5" fmla="*/ 47707 h 126257"/>
              <a:gd name="connsiteX6" fmla="*/ 61953 w 221759"/>
              <a:gd name="connsiteY6" fmla="*/ 23853 h 126257"/>
              <a:gd name="connsiteX7" fmla="*/ 22197 w 221759"/>
              <a:gd name="connsiteY7" fmla="*/ 0 h 126257"/>
              <a:gd name="connsiteX0" fmla="*/ 0 w 221759"/>
              <a:gd name="connsiteY0" fmla="*/ 109812 h 145273"/>
              <a:gd name="connsiteX1" fmla="*/ 85807 w 221759"/>
              <a:gd name="connsiteY1" fmla="*/ 78814 h 145273"/>
              <a:gd name="connsiteX2" fmla="*/ 220213 w 221759"/>
              <a:gd name="connsiteY2" fmla="*/ 104242 h 145273"/>
              <a:gd name="connsiteX3" fmla="*/ 154905 w 221759"/>
              <a:gd name="connsiteY3" fmla="*/ 120144 h 145273"/>
              <a:gd name="connsiteX4" fmla="*/ 94566 w 221759"/>
              <a:gd name="connsiteY4" fmla="*/ 139153 h 145273"/>
              <a:gd name="connsiteX5" fmla="*/ 119145 w 221759"/>
              <a:gd name="connsiteY5" fmla="*/ 3380 h 145273"/>
              <a:gd name="connsiteX6" fmla="*/ 61953 w 221759"/>
              <a:gd name="connsiteY6" fmla="*/ 39057 h 145273"/>
              <a:gd name="connsiteX7" fmla="*/ 22197 w 221759"/>
              <a:gd name="connsiteY7" fmla="*/ 15204 h 145273"/>
              <a:gd name="connsiteX0" fmla="*/ 0 w 221759"/>
              <a:gd name="connsiteY0" fmla="*/ 114132 h 149593"/>
              <a:gd name="connsiteX1" fmla="*/ 85807 w 221759"/>
              <a:gd name="connsiteY1" fmla="*/ 83134 h 149593"/>
              <a:gd name="connsiteX2" fmla="*/ 220213 w 221759"/>
              <a:gd name="connsiteY2" fmla="*/ 108562 h 149593"/>
              <a:gd name="connsiteX3" fmla="*/ 154905 w 221759"/>
              <a:gd name="connsiteY3" fmla="*/ 124464 h 149593"/>
              <a:gd name="connsiteX4" fmla="*/ 94566 w 221759"/>
              <a:gd name="connsiteY4" fmla="*/ 143473 h 149593"/>
              <a:gd name="connsiteX5" fmla="*/ 119145 w 221759"/>
              <a:gd name="connsiteY5" fmla="*/ 7700 h 149593"/>
              <a:gd name="connsiteX6" fmla="*/ 42903 w 221759"/>
              <a:gd name="connsiteY6" fmla="*/ 17183 h 149593"/>
              <a:gd name="connsiteX7" fmla="*/ 22197 w 221759"/>
              <a:gd name="connsiteY7" fmla="*/ 19524 h 149593"/>
              <a:gd name="connsiteX0" fmla="*/ 0 w 221759"/>
              <a:gd name="connsiteY0" fmla="*/ 113648 h 149109"/>
              <a:gd name="connsiteX1" fmla="*/ 85807 w 221759"/>
              <a:gd name="connsiteY1" fmla="*/ 82650 h 149109"/>
              <a:gd name="connsiteX2" fmla="*/ 220213 w 221759"/>
              <a:gd name="connsiteY2" fmla="*/ 108078 h 149109"/>
              <a:gd name="connsiteX3" fmla="*/ 154905 w 221759"/>
              <a:gd name="connsiteY3" fmla="*/ 123980 h 149109"/>
              <a:gd name="connsiteX4" fmla="*/ 94566 w 221759"/>
              <a:gd name="connsiteY4" fmla="*/ 142989 h 149109"/>
              <a:gd name="connsiteX5" fmla="*/ 119145 w 221759"/>
              <a:gd name="connsiteY5" fmla="*/ 7216 h 149109"/>
              <a:gd name="connsiteX6" fmla="*/ 22197 w 221759"/>
              <a:gd name="connsiteY6" fmla="*/ 19040 h 149109"/>
              <a:gd name="connsiteX0" fmla="*/ 0 w 221759"/>
              <a:gd name="connsiteY0" fmla="*/ 115666 h 151289"/>
              <a:gd name="connsiteX1" fmla="*/ 85807 w 221759"/>
              <a:gd name="connsiteY1" fmla="*/ 84668 h 151289"/>
              <a:gd name="connsiteX2" fmla="*/ 220213 w 221759"/>
              <a:gd name="connsiteY2" fmla="*/ 110096 h 151289"/>
              <a:gd name="connsiteX3" fmla="*/ 154905 w 221759"/>
              <a:gd name="connsiteY3" fmla="*/ 125998 h 151289"/>
              <a:gd name="connsiteX4" fmla="*/ 94566 w 221759"/>
              <a:gd name="connsiteY4" fmla="*/ 145007 h 151289"/>
              <a:gd name="connsiteX5" fmla="*/ 66757 w 221759"/>
              <a:gd name="connsiteY5" fmla="*/ 6852 h 151289"/>
              <a:gd name="connsiteX6" fmla="*/ 22197 w 221759"/>
              <a:gd name="connsiteY6" fmla="*/ 21058 h 151289"/>
              <a:gd name="connsiteX0" fmla="*/ 0 w 220228"/>
              <a:gd name="connsiteY0" fmla="*/ 115666 h 149094"/>
              <a:gd name="connsiteX1" fmla="*/ 85807 w 220228"/>
              <a:gd name="connsiteY1" fmla="*/ 84668 h 149094"/>
              <a:gd name="connsiteX2" fmla="*/ 220213 w 220228"/>
              <a:gd name="connsiteY2" fmla="*/ 110096 h 149094"/>
              <a:gd name="connsiteX3" fmla="*/ 94566 w 220228"/>
              <a:gd name="connsiteY3" fmla="*/ 145007 h 149094"/>
              <a:gd name="connsiteX4" fmla="*/ 66757 w 220228"/>
              <a:gd name="connsiteY4" fmla="*/ 6852 h 149094"/>
              <a:gd name="connsiteX5" fmla="*/ 22197 w 220228"/>
              <a:gd name="connsiteY5" fmla="*/ 21058 h 149094"/>
              <a:gd name="connsiteX0" fmla="*/ 0 w 97414"/>
              <a:gd name="connsiteY0" fmla="*/ 115666 h 146639"/>
              <a:gd name="connsiteX1" fmla="*/ 85807 w 97414"/>
              <a:gd name="connsiteY1" fmla="*/ 84668 h 146639"/>
              <a:gd name="connsiteX2" fmla="*/ 94566 w 97414"/>
              <a:gd name="connsiteY2" fmla="*/ 145007 h 146639"/>
              <a:gd name="connsiteX3" fmla="*/ 66757 w 97414"/>
              <a:gd name="connsiteY3" fmla="*/ 6852 h 146639"/>
              <a:gd name="connsiteX4" fmla="*/ 22197 w 97414"/>
              <a:gd name="connsiteY4" fmla="*/ 21058 h 146639"/>
              <a:gd name="connsiteX0" fmla="*/ 0 w 144760"/>
              <a:gd name="connsiteY0" fmla="*/ 109088 h 109088"/>
              <a:gd name="connsiteX1" fmla="*/ 85807 w 144760"/>
              <a:gd name="connsiteY1" fmla="*/ 78090 h 109088"/>
              <a:gd name="connsiteX2" fmla="*/ 144573 w 144760"/>
              <a:gd name="connsiteY2" fmla="*/ 28892 h 109088"/>
              <a:gd name="connsiteX3" fmla="*/ 66757 w 144760"/>
              <a:gd name="connsiteY3" fmla="*/ 274 h 109088"/>
              <a:gd name="connsiteX4" fmla="*/ 22197 w 144760"/>
              <a:gd name="connsiteY4" fmla="*/ 14480 h 109088"/>
              <a:gd name="connsiteX0" fmla="*/ 0 w 88706"/>
              <a:gd name="connsiteY0" fmla="*/ 108815 h 108815"/>
              <a:gd name="connsiteX1" fmla="*/ 85807 w 88706"/>
              <a:gd name="connsiteY1" fmla="*/ 77817 h 108815"/>
              <a:gd name="connsiteX2" fmla="*/ 68373 w 88706"/>
              <a:gd name="connsiteY2" fmla="*/ 14332 h 108815"/>
              <a:gd name="connsiteX3" fmla="*/ 66757 w 88706"/>
              <a:gd name="connsiteY3" fmla="*/ 1 h 108815"/>
              <a:gd name="connsiteX4" fmla="*/ 22197 w 88706"/>
              <a:gd name="connsiteY4" fmla="*/ 14207 h 108815"/>
              <a:gd name="connsiteX0" fmla="*/ 0 w 72277"/>
              <a:gd name="connsiteY0" fmla="*/ 109789 h 109789"/>
              <a:gd name="connsiteX1" fmla="*/ 66757 w 72277"/>
              <a:gd name="connsiteY1" fmla="*/ 4972 h 109789"/>
              <a:gd name="connsiteX2" fmla="*/ 68373 w 72277"/>
              <a:gd name="connsiteY2" fmla="*/ 15306 h 109789"/>
              <a:gd name="connsiteX3" fmla="*/ 66757 w 72277"/>
              <a:gd name="connsiteY3" fmla="*/ 975 h 109789"/>
              <a:gd name="connsiteX4" fmla="*/ 22197 w 72277"/>
              <a:gd name="connsiteY4" fmla="*/ 15181 h 109789"/>
              <a:gd name="connsiteX0" fmla="*/ 0 w 64610"/>
              <a:gd name="connsiteY0" fmla="*/ 85002 h 85002"/>
              <a:gd name="connsiteX1" fmla="*/ 59614 w 64610"/>
              <a:gd name="connsiteY1" fmla="*/ 3998 h 85002"/>
              <a:gd name="connsiteX2" fmla="*/ 61230 w 64610"/>
              <a:gd name="connsiteY2" fmla="*/ 14332 h 85002"/>
              <a:gd name="connsiteX3" fmla="*/ 59614 w 64610"/>
              <a:gd name="connsiteY3" fmla="*/ 1 h 85002"/>
              <a:gd name="connsiteX4" fmla="*/ 15054 w 64610"/>
              <a:gd name="connsiteY4" fmla="*/ 14207 h 85002"/>
              <a:gd name="connsiteX0" fmla="*/ 0 w 64610"/>
              <a:gd name="connsiteY0" fmla="*/ 85002 h 85002"/>
              <a:gd name="connsiteX1" fmla="*/ 59614 w 64610"/>
              <a:gd name="connsiteY1" fmla="*/ 3998 h 85002"/>
              <a:gd name="connsiteX2" fmla="*/ 61230 w 64610"/>
              <a:gd name="connsiteY2" fmla="*/ 14332 h 85002"/>
              <a:gd name="connsiteX3" fmla="*/ 59614 w 64610"/>
              <a:gd name="connsiteY3" fmla="*/ 1 h 85002"/>
              <a:gd name="connsiteX4" fmla="*/ 15054 w 64610"/>
              <a:gd name="connsiteY4" fmla="*/ 14207 h 85002"/>
              <a:gd name="connsiteX0" fmla="*/ 0 w 65049"/>
              <a:gd name="connsiteY0" fmla="*/ 96907 h 96907"/>
              <a:gd name="connsiteX1" fmla="*/ 59614 w 65049"/>
              <a:gd name="connsiteY1" fmla="*/ 15903 h 96907"/>
              <a:gd name="connsiteX2" fmla="*/ 61230 w 65049"/>
              <a:gd name="connsiteY2" fmla="*/ 26237 h 96907"/>
              <a:gd name="connsiteX3" fmla="*/ 50089 w 65049"/>
              <a:gd name="connsiteY3" fmla="*/ 0 h 96907"/>
              <a:gd name="connsiteX4" fmla="*/ 15054 w 65049"/>
              <a:gd name="connsiteY4" fmla="*/ 26112 h 96907"/>
              <a:gd name="connsiteX0" fmla="*/ 0 w 73532"/>
              <a:gd name="connsiteY0" fmla="*/ 96911 h 96911"/>
              <a:gd name="connsiteX1" fmla="*/ 59614 w 73532"/>
              <a:gd name="connsiteY1" fmla="*/ 15907 h 96911"/>
              <a:gd name="connsiteX2" fmla="*/ 73136 w 73532"/>
              <a:gd name="connsiteY2" fmla="*/ 23859 h 96911"/>
              <a:gd name="connsiteX3" fmla="*/ 50089 w 73532"/>
              <a:gd name="connsiteY3" fmla="*/ 4 h 96911"/>
              <a:gd name="connsiteX4" fmla="*/ 15054 w 73532"/>
              <a:gd name="connsiteY4" fmla="*/ 26116 h 96911"/>
              <a:gd name="connsiteX0" fmla="*/ 0 w 74636"/>
              <a:gd name="connsiteY0" fmla="*/ 96912 h 96912"/>
              <a:gd name="connsiteX1" fmla="*/ 64377 w 74636"/>
              <a:gd name="connsiteY1" fmla="*/ 34958 h 96912"/>
              <a:gd name="connsiteX2" fmla="*/ 73136 w 74636"/>
              <a:gd name="connsiteY2" fmla="*/ 23860 h 96912"/>
              <a:gd name="connsiteX3" fmla="*/ 50089 w 74636"/>
              <a:gd name="connsiteY3" fmla="*/ 5 h 96912"/>
              <a:gd name="connsiteX4" fmla="*/ 15054 w 74636"/>
              <a:gd name="connsiteY4" fmla="*/ 26117 h 96912"/>
              <a:gd name="connsiteX0" fmla="*/ 0 w 73136"/>
              <a:gd name="connsiteY0" fmla="*/ 96913 h 96913"/>
              <a:gd name="connsiteX1" fmla="*/ 64377 w 73136"/>
              <a:gd name="connsiteY1" fmla="*/ 34959 h 96913"/>
              <a:gd name="connsiteX2" fmla="*/ 49799 w 73136"/>
              <a:gd name="connsiteY2" fmla="*/ 43535 h 96913"/>
              <a:gd name="connsiteX3" fmla="*/ 73136 w 73136"/>
              <a:gd name="connsiteY3" fmla="*/ 23861 h 96913"/>
              <a:gd name="connsiteX4" fmla="*/ 50089 w 73136"/>
              <a:gd name="connsiteY4" fmla="*/ 6 h 96913"/>
              <a:gd name="connsiteX5" fmla="*/ 15054 w 73136"/>
              <a:gd name="connsiteY5" fmla="*/ 26118 h 96913"/>
              <a:gd name="connsiteX0" fmla="*/ 0 w 73209"/>
              <a:gd name="connsiteY0" fmla="*/ 96913 h 96913"/>
              <a:gd name="connsiteX1" fmla="*/ 64377 w 73209"/>
              <a:gd name="connsiteY1" fmla="*/ 34959 h 96913"/>
              <a:gd name="connsiteX2" fmla="*/ 42655 w 73209"/>
              <a:gd name="connsiteY2" fmla="*/ 26866 h 96913"/>
              <a:gd name="connsiteX3" fmla="*/ 73136 w 73209"/>
              <a:gd name="connsiteY3" fmla="*/ 23861 h 96913"/>
              <a:gd name="connsiteX4" fmla="*/ 50089 w 73209"/>
              <a:gd name="connsiteY4" fmla="*/ 6 h 96913"/>
              <a:gd name="connsiteX5" fmla="*/ 15054 w 73209"/>
              <a:gd name="connsiteY5" fmla="*/ 26118 h 96913"/>
              <a:gd name="connsiteX0" fmla="*/ 0 w 73462"/>
              <a:gd name="connsiteY0" fmla="*/ 96912 h 96912"/>
              <a:gd name="connsiteX1" fmla="*/ 64377 w 73462"/>
              <a:gd name="connsiteY1" fmla="*/ 34958 h 96912"/>
              <a:gd name="connsiteX2" fmla="*/ 33130 w 73462"/>
              <a:gd name="connsiteY2" fmla="*/ 17340 h 96912"/>
              <a:gd name="connsiteX3" fmla="*/ 73136 w 73462"/>
              <a:gd name="connsiteY3" fmla="*/ 23860 h 96912"/>
              <a:gd name="connsiteX4" fmla="*/ 50089 w 73462"/>
              <a:gd name="connsiteY4" fmla="*/ 5 h 96912"/>
              <a:gd name="connsiteX5" fmla="*/ 15054 w 73462"/>
              <a:gd name="connsiteY5" fmla="*/ 26117 h 96912"/>
              <a:gd name="connsiteX0" fmla="*/ 49323 w 58408"/>
              <a:gd name="connsiteY0" fmla="*/ 34958 h 34958"/>
              <a:gd name="connsiteX1" fmla="*/ 18076 w 58408"/>
              <a:gd name="connsiteY1" fmla="*/ 17340 h 34958"/>
              <a:gd name="connsiteX2" fmla="*/ 58082 w 58408"/>
              <a:gd name="connsiteY2" fmla="*/ 23860 h 34958"/>
              <a:gd name="connsiteX3" fmla="*/ 35035 w 58408"/>
              <a:gd name="connsiteY3" fmla="*/ 5 h 34958"/>
              <a:gd name="connsiteX4" fmla="*/ 0 w 58408"/>
              <a:gd name="connsiteY4" fmla="*/ 26117 h 34958"/>
              <a:gd name="connsiteX0" fmla="*/ 31288 w 40373"/>
              <a:gd name="connsiteY0" fmla="*/ 34958 h 34958"/>
              <a:gd name="connsiteX1" fmla="*/ 41 w 40373"/>
              <a:gd name="connsiteY1" fmla="*/ 17340 h 34958"/>
              <a:gd name="connsiteX2" fmla="*/ 40047 w 40373"/>
              <a:gd name="connsiteY2" fmla="*/ 23860 h 34958"/>
              <a:gd name="connsiteX3" fmla="*/ 17000 w 40373"/>
              <a:gd name="connsiteY3" fmla="*/ 5 h 34958"/>
              <a:gd name="connsiteX0" fmla="*/ 14649 w 40403"/>
              <a:gd name="connsiteY0" fmla="*/ 3135 h 28232"/>
              <a:gd name="connsiteX1" fmla="*/ 71 w 40403"/>
              <a:gd name="connsiteY1" fmla="*/ 21236 h 28232"/>
              <a:gd name="connsiteX2" fmla="*/ 40077 w 40403"/>
              <a:gd name="connsiteY2" fmla="*/ 27756 h 28232"/>
              <a:gd name="connsiteX3" fmla="*/ 17030 w 40403"/>
              <a:gd name="connsiteY3" fmla="*/ 3901 h 28232"/>
              <a:gd name="connsiteX0" fmla="*/ 14649 w 34254"/>
              <a:gd name="connsiteY0" fmla="*/ 3135 h 33966"/>
              <a:gd name="connsiteX1" fmla="*/ 71 w 34254"/>
              <a:gd name="connsiteY1" fmla="*/ 21236 h 33966"/>
              <a:gd name="connsiteX2" fmla="*/ 33764 w 34254"/>
              <a:gd name="connsiteY2" fmla="*/ 33638 h 33966"/>
              <a:gd name="connsiteX3" fmla="*/ 17030 w 34254"/>
              <a:gd name="connsiteY3" fmla="*/ 3901 h 33966"/>
              <a:gd name="connsiteX0" fmla="*/ 14649 w 35135"/>
              <a:gd name="connsiteY0" fmla="*/ 5119 h 36165"/>
              <a:gd name="connsiteX1" fmla="*/ 71 w 35135"/>
              <a:gd name="connsiteY1" fmla="*/ 23220 h 36165"/>
              <a:gd name="connsiteX2" fmla="*/ 33764 w 35135"/>
              <a:gd name="connsiteY2" fmla="*/ 35622 h 36165"/>
              <a:gd name="connsiteX3" fmla="*/ 23344 w 35135"/>
              <a:gd name="connsiteY3" fmla="*/ 3 h 36165"/>
              <a:gd name="connsiteX0" fmla="*/ 14649 w 42883"/>
              <a:gd name="connsiteY0" fmla="*/ 5119 h 36165"/>
              <a:gd name="connsiteX1" fmla="*/ 71 w 42883"/>
              <a:gd name="connsiteY1" fmla="*/ 23220 h 36165"/>
              <a:gd name="connsiteX2" fmla="*/ 42182 w 42883"/>
              <a:gd name="connsiteY2" fmla="*/ 35622 h 36165"/>
              <a:gd name="connsiteX3" fmla="*/ 23344 w 42883"/>
              <a:gd name="connsiteY3" fmla="*/ 3 h 36165"/>
              <a:gd name="connsiteX0" fmla="*/ 14649 w 42326"/>
              <a:gd name="connsiteY0" fmla="*/ 5119 h 36165"/>
              <a:gd name="connsiteX1" fmla="*/ 71 w 42326"/>
              <a:gd name="connsiteY1" fmla="*/ 23220 h 36165"/>
              <a:gd name="connsiteX2" fmla="*/ 42182 w 42326"/>
              <a:gd name="connsiteY2" fmla="*/ 35622 h 36165"/>
              <a:gd name="connsiteX3" fmla="*/ 12822 w 42326"/>
              <a:gd name="connsiteY3" fmla="*/ 3 h 36165"/>
              <a:gd name="connsiteX0" fmla="*/ 14649 w 38149"/>
              <a:gd name="connsiteY0" fmla="*/ 5119 h 36165"/>
              <a:gd name="connsiteX1" fmla="*/ 71 w 38149"/>
              <a:gd name="connsiteY1" fmla="*/ 23220 h 36165"/>
              <a:gd name="connsiteX2" fmla="*/ 37973 w 38149"/>
              <a:gd name="connsiteY2" fmla="*/ 35622 h 36165"/>
              <a:gd name="connsiteX3" fmla="*/ 12822 w 38149"/>
              <a:gd name="connsiteY3" fmla="*/ 3 h 36165"/>
            </a:gdLst>
            <a:ahLst/>
            <a:cxnLst>
              <a:cxn ang="0">
                <a:pos x="connsiteX0" y="connsiteY0"/>
              </a:cxn>
              <a:cxn ang="0">
                <a:pos x="connsiteX1" y="connsiteY1"/>
              </a:cxn>
              <a:cxn ang="0">
                <a:pos x="connsiteX2" y="connsiteY2"/>
              </a:cxn>
              <a:cxn ang="0">
                <a:pos x="connsiteX3" y="connsiteY3"/>
              </a:cxn>
            </a:cxnLst>
            <a:rect l="l" t="t" r="r" b="b"/>
            <a:pathLst>
              <a:path w="38149" h="36165">
                <a:moveTo>
                  <a:pt x="14649" y="5119"/>
                </a:moveTo>
                <a:cubicBezTo>
                  <a:pt x="20171" y="-8143"/>
                  <a:pt x="-1389" y="25070"/>
                  <a:pt x="71" y="23220"/>
                </a:cubicBezTo>
                <a:cubicBezTo>
                  <a:pt x="1531" y="21370"/>
                  <a:pt x="35848" y="39492"/>
                  <a:pt x="37973" y="35622"/>
                </a:cubicBezTo>
                <a:cubicBezTo>
                  <a:pt x="40098" y="31752"/>
                  <a:pt x="22502" y="-373"/>
                  <a:pt x="12822" y="3"/>
                </a:cubicBezTo>
              </a:path>
            </a:pathLst>
          </a:custGeom>
          <a:no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304800"/>
            <a:ext cx="1555531" cy="1219200"/>
          </a:xfrm>
          <a:prstGeom prst="rect">
            <a:avLst/>
          </a:prstGeom>
        </p:spPr>
      </p:pic>
    </p:spTree>
    <p:extLst>
      <p:ext uri="{BB962C8B-B14F-4D97-AF65-F5344CB8AC3E}">
        <p14:creationId xmlns:p14="http://schemas.microsoft.com/office/powerpoint/2010/main" val="1181986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How is it going to happen?</a:t>
            </a:r>
            <a:endParaRPr lang="en-US" dirty="0"/>
          </a:p>
        </p:txBody>
      </p:sp>
      <p:sp>
        <p:nvSpPr>
          <p:cNvPr id="7" name="Content Placeholder 6"/>
          <p:cNvSpPr>
            <a:spLocks noGrp="1"/>
          </p:cNvSpPr>
          <p:nvPr>
            <p:ph idx="1"/>
          </p:nvPr>
        </p:nvSpPr>
        <p:spPr>
          <a:xfrm>
            <a:off x="2743200" y="1600200"/>
            <a:ext cx="5943600" cy="4953000"/>
          </a:xfrm>
        </p:spPr>
        <p:txBody>
          <a:bodyPr>
            <a:normAutofit/>
          </a:bodyPr>
          <a:lstStyle/>
          <a:p>
            <a:r>
              <a:rPr lang="en-US" dirty="0" smtClean="0">
                <a:solidFill>
                  <a:srgbClr val="2C0EE2"/>
                </a:solidFill>
              </a:rPr>
              <a:t>State wide vision</a:t>
            </a:r>
          </a:p>
          <a:p>
            <a:r>
              <a:rPr lang="en-US" dirty="0" smtClean="0">
                <a:solidFill>
                  <a:srgbClr val="2C0EE2"/>
                </a:solidFill>
              </a:rPr>
              <a:t>Locally implemented with DNR support:</a:t>
            </a:r>
          </a:p>
          <a:p>
            <a:pPr lvl="1"/>
            <a:r>
              <a:rPr lang="en-US" dirty="0" smtClean="0">
                <a:solidFill>
                  <a:srgbClr val="2C0EE2"/>
                </a:solidFill>
              </a:rPr>
              <a:t>Regional IBT facilitators (NEMCOG)</a:t>
            </a:r>
          </a:p>
          <a:p>
            <a:pPr lvl="1"/>
            <a:r>
              <a:rPr lang="en-US" dirty="0" smtClean="0">
                <a:solidFill>
                  <a:srgbClr val="2C0EE2"/>
                </a:solidFill>
              </a:rPr>
              <a:t>Identifying </a:t>
            </a:r>
            <a:r>
              <a:rPr lang="en-US" dirty="0">
                <a:solidFill>
                  <a:srgbClr val="2C0EE2"/>
                </a:solidFill>
              </a:rPr>
              <a:t>regional </a:t>
            </a:r>
            <a:r>
              <a:rPr lang="en-US" dirty="0" smtClean="0">
                <a:solidFill>
                  <a:srgbClr val="2C0EE2"/>
                </a:solidFill>
              </a:rPr>
              <a:t>priorities</a:t>
            </a:r>
          </a:p>
          <a:p>
            <a:pPr lvl="1"/>
            <a:r>
              <a:rPr lang="en-US" dirty="0" smtClean="0">
                <a:solidFill>
                  <a:srgbClr val="2C0EE2"/>
                </a:solidFill>
              </a:rPr>
              <a:t>DNR IBT grant </a:t>
            </a:r>
            <a:r>
              <a:rPr lang="en-US" dirty="0">
                <a:solidFill>
                  <a:srgbClr val="2C0EE2"/>
                </a:solidFill>
              </a:rPr>
              <a:t>funding available for route planning</a:t>
            </a:r>
          </a:p>
          <a:p>
            <a:pPr lvl="1"/>
            <a:r>
              <a:rPr lang="en-US" dirty="0" smtClean="0">
                <a:solidFill>
                  <a:srgbClr val="2C0EE2"/>
                </a:solidFill>
              </a:rPr>
              <a:t>Grant writing and Fundraising</a:t>
            </a:r>
          </a:p>
          <a:p>
            <a:pPr lvl="1"/>
            <a:r>
              <a:rPr lang="en-US" dirty="0" smtClean="0">
                <a:solidFill>
                  <a:srgbClr val="2C0EE2"/>
                </a:solidFill>
              </a:rPr>
              <a:t>Public exposure / Marketing</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304800"/>
            <a:ext cx="1555531" cy="1219200"/>
          </a:xfrm>
          <a:prstGeom prst="rect">
            <a:avLst/>
          </a:prstGeom>
        </p:spPr>
      </p:pic>
    </p:spTree>
    <p:extLst>
      <p:ext uri="{BB962C8B-B14F-4D97-AF65-F5344CB8AC3E}">
        <p14:creationId xmlns:p14="http://schemas.microsoft.com/office/powerpoint/2010/main" val="3765872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Challenges</a:t>
            </a:r>
            <a:endParaRPr lang="en-US" dirty="0"/>
          </a:p>
        </p:txBody>
      </p:sp>
      <p:sp>
        <p:nvSpPr>
          <p:cNvPr id="7" name="Content Placeholder 6"/>
          <p:cNvSpPr>
            <a:spLocks noGrp="1"/>
          </p:cNvSpPr>
          <p:nvPr>
            <p:ph idx="1"/>
          </p:nvPr>
        </p:nvSpPr>
        <p:spPr>
          <a:xfrm>
            <a:off x="2514600" y="1600200"/>
            <a:ext cx="6172199" cy="5029200"/>
          </a:xfrm>
        </p:spPr>
        <p:txBody>
          <a:bodyPr>
            <a:normAutofit fontScale="85000" lnSpcReduction="20000"/>
          </a:bodyPr>
          <a:lstStyle/>
          <a:p>
            <a:pPr marL="0" indent="0">
              <a:buNone/>
            </a:pPr>
            <a:endParaRPr lang="en-US" dirty="0" smtClean="0"/>
          </a:p>
          <a:p>
            <a:r>
              <a:rPr lang="en-US" dirty="0" smtClean="0">
                <a:solidFill>
                  <a:srgbClr val="2C0EE2"/>
                </a:solidFill>
              </a:rPr>
              <a:t>Secure land </a:t>
            </a:r>
            <a:r>
              <a:rPr lang="en-US" dirty="0">
                <a:solidFill>
                  <a:srgbClr val="2C0EE2"/>
                </a:solidFill>
              </a:rPr>
              <a:t>by license, easement or </a:t>
            </a:r>
            <a:r>
              <a:rPr lang="en-US" dirty="0" smtClean="0">
                <a:solidFill>
                  <a:srgbClr val="2C0EE2"/>
                </a:solidFill>
              </a:rPr>
              <a:t>purchase for public rec. use </a:t>
            </a:r>
            <a:endParaRPr lang="en-US" dirty="0">
              <a:solidFill>
                <a:srgbClr val="2C0EE2"/>
              </a:solidFill>
            </a:endParaRPr>
          </a:p>
          <a:p>
            <a:r>
              <a:rPr lang="en-US" dirty="0">
                <a:solidFill>
                  <a:srgbClr val="2C0EE2"/>
                </a:solidFill>
              </a:rPr>
              <a:t>Capacity – use local partners</a:t>
            </a:r>
          </a:p>
          <a:p>
            <a:r>
              <a:rPr lang="en-US" dirty="0" smtClean="0">
                <a:solidFill>
                  <a:srgbClr val="2C0EE2"/>
                </a:solidFill>
              </a:rPr>
              <a:t>Secure and coordinate multiple funding sources</a:t>
            </a:r>
            <a:endParaRPr lang="en-US" dirty="0">
              <a:solidFill>
                <a:srgbClr val="2C0EE2"/>
              </a:solidFill>
            </a:endParaRPr>
          </a:p>
          <a:p>
            <a:r>
              <a:rPr lang="en-US" dirty="0">
                <a:solidFill>
                  <a:srgbClr val="2C0EE2"/>
                </a:solidFill>
              </a:rPr>
              <a:t>Consistency of experience</a:t>
            </a:r>
          </a:p>
          <a:p>
            <a:pPr lvl="1">
              <a:buFont typeface="Arial" panose="020B0604020202020204" pitchFamily="34" charset="0"/>
              <a:buChar char="•"/>
            </a:pPr>
            <a:r>
              <a:rPr lang="en-US" dirty="0">
                <a:solidFill>
                  <a:srgbClr val="2C0EE2"/>
                </a:solidFill>
              </a:rPr>
              <a:t>Maintenance</a:t>
            </a:r>
          </a:p>
          <a:p>
            <a:pPr lvl="1">
              <a:buFont typeface="Arial" panose="020B0604020202020204" pitchFamily="34" charset="0"/>
              <a:buChar char="•"/>
            </a:pPr>
            <a:r>
              <a:rPr lang="en-US" dirty="0" smtClean="0">
                <a:solidFill>
                  <a:srgbClr val="2C0EE2"/>
                </a:solidFill>
              </a:rPr>
              <a:t>Signage</a:t>
            </a:r>
          </a:p>
          <a:p>
            <a:pPr lvl="1">
              <a:buFont typeface="Arial" panose="020B0604020202020204" pitchFamily="34" charset="0"/>
              <a:buChar char="•"/>
            </a:pPr>
            <a:r>
              <a:rPr lang="en-US" b="1" dirty="0" smtClean="0">
                <a:solidFill>
                  <a:srgbClr val="2C0EE2"/>
                </a:solidFill>
              </a:rPr>
              <a:t>Bicycling facilities </a:t>
            </a:r>
            <a:r>
              <a:rPr lang="en-US" dirty="0" smtClean="0">
                <a:solidFill>
                  <a:srgbClr val="2C0EE2"/>
                </a:solidFill>
              </a:rPr>
              <a:t>– goal is to have separate path, off of the road; minimize driveway crossings and trail/road crossings on roads when possible</a:t>
            </a:r>
            <a:endParaRPr lang="en-US" dirty="0">
              <a:solidFill>
                <a:srgbClr val="2C0EE2"/>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298" r="6607" b="11584"/>
          <a:stretch/>
        </p:blipFill>
        <p:spPr>
          <a:xfrm>
            <a:off x="228600" y="5118894"/>
            <a:ext cx="2209800" cy="151050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8550" t="12174" r="9770" b="12174"/>
          <a:stretch/>
        </p:blipFill>
        <p:spPr>
          <a:xfrm>
            <a:off x="228600" y="1752600"/>
            <a:ext cx="2193901" cy="1524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738" y="3428973"/>
            <a:ext cx="2184662" cy="1572723"/>
          </a:xfrm>
          <a:prstGeom prst="rect">
            <a:avLst/>
          </a:prstGeom>
        </p:spPr>
      </p:pic>
    </p:spTree>
    <p:extLst>
      <p:ext uri="{BB962C8B-B14F-4D97-AF65-F5344CB8AC3E}">
        <p14:creationId xmlns:p14="http://schemas.microsoft.com/office/powerpoint/2010/main" val="288497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afterEffect">
                                  <p:stCondLst>
                                    <p:cond delay="0"/>
                                  </p:stCondLst>
                                  <p:childTnLst>
                                    <p:animClr clrSpc="hsl" dir="cw">
                                      <p:cBhvr override="childStyle">
                                        <p:cTn id="6" dur="5000" fill="hold"/>
                                        <p:tgtEl>
                                          <p:spTgt spid="7">
                                            <p:txEl>
                                              <p:pRg st="3" end="3"/>
                                            </p:txEl>
                                          </p:spTgt>
                                        </p:tgtEl>
                                        <p:attrNameLst>
                                          <p:attrName>style.color</p:attrName>
                                        </p:attrNameLst>
                                      </p:cBhvr>
                                      <p:by>
                                        <p:hsl h="0" s="-12549" l="-25098"/>
                                      </p:by>
                                    </p:animClr>
                                    <p:animClr clrSpc="hsl" dir="cw">
                                      <p:cBhvr>
                                        <p:cTn id="7" dur="5000" fill="hold"/>
                                        <p:tgtEl>
                                          <p:spTgt spid="7">
                                            <p:txEl>
                                              <p:pRg st="3" end="3"/>
                                            </p:txEl>
                                          </p:spTgt>
                                        </p:tgtEl>
                                        <p:attrNameLst>
                                          <p:attrName>fillcolor</p:attrName>
                                        </p:attrNameLst>
                                      </p:cBhvr>
                                      <p:by>
                                        <p:hsl h="0" s="-12549" l="-25098"/>
                                      </p:by>
                                    </p:animClr>
                                    <p:animClr clrSpc="hsl" dir="cw">
                                      <p:cBhvr>
                                        <p:cTn id="8" dur="5000" fill="hold"/>
                                        <p:tgtEl>
                                          <p:spTgt spid="7">
                                            <p:txEl>
                                              <p:pRg st="3" end="3"/>
                                            </p:txEl>
                                          </p:spTgt>
                                        </p:tgtEl>
                                        <p:attrNameLst>
                                          <p:attrName>stroke.color</p:attrName>
                                        </p:attrNameLst>
                                      </p:cBhvr>
                                      <p:by>
                                        <p:hsl h="0" s="-12549" l="-25098"/>
                                      </p:by>
                                    </p:animClr>
                                    <p:set>
                                      <p:cBhvr>
                                        <p:cTn id="9" dur="5000" fill="hold"/>
                                        <p:tgtEl>
                                          <p:spTgt spid="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Strategy</a:t>
            </a:r>
            <a:endParaRPr lang="en-US" dirty="0"/>
          </a:p>
        </p:txBody>
      </p:sp>
      <p:sp>
        <p:nvSpPr>
          <p:cNvPr id="3" name="Content Placeholder 2"/>
          <p:cNvSpPr>
            <a:spLocks noGrp="1"/>
          </p:cNvSpPr>
          <p:nvPr>
            <p:ph idx="1"/>
          </p:nvPr>
        </p:nvSpPr>
        <p:spPr>
          <a:xfrm>
            <a:off x="2502195" y="1600200"/>
            <a:ext cx="6172199" cy="4525963"/>
          </a:xfrm>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794658" y="1747614"/>
            <a:ext cx="7892142" cy="4954423"/>
          </a:xfrm>
          <a:prstGeom prst="rect">
            <a:avLst/>
          </a:prstGeom>
        </p:spPr>
      </p:pic>
      <p:sp>
        <p:nvSpPr>
          <p:cNvPr id="5" name="Oval 4"/>
          <p:cNvSpPr/>
          <p:nvPr/>
        </p:nvSpPr>
        <p:spPr>
          <a:xfrm>
            <a:off x="3962400" y="5757729"/>
            <a:ext cx="1219200" cy="915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086600" y="5770547"/>
            <a:ext cx="1066800" cy="931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0373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5918</TotalTime>
  <Words>1432</Words>
  <Application>Microsoft Office PowerPoint</Application>
  <PresentationFormat>On-screen Show (4:3)</PresentationFormat>
  <Paragraphs>191</Paragraphs>
  <Slides>26</Slides>
  <Notes>26</Notes>
  <HiddenSlides>0</HiddenSlides>
  <MMClips>0</MMClips>
  <ScaleCrop>false</ScaleCrop>
  <HeadingPairs>
    <vt:vector size="4" baseType="variant">
      <vt:variant>
        <vt:lpstr>Theme</vt:lpstr>
      </vt:variant>
      <vt:variant>
        <vt:i4>23</vt:i4>
      </vt:variant>
      <vt:variant>
        <vt:lpstr>Slide Titles</vt:lpstr>
      </vt:variant>
      <vt:variant>
        <vt:i4>26</vt:i4>
      </vt:variant>
    </vt:vector>
  </HeadingPairs>
  <TitlesOfParts>
    <vt:vector size="49" baseType="lpstr">
      <vt:lpstr>Custom Design</vt:lpstr>
      <vt:lpstr>1_Custom Design</vt:lpstr>
      <vt:lpstr>2_Custom Design</vt:lpstr>
      <vt:lpstr>15_Custom Design</vt:lpstr>
      <vt:lpstr>10_Custom Design</vt:lpstr>
      <vt:lpstr>16_Custom Design</vt:lpstr>
      <vt:lpstr>3_Custom Design</vt:lpstr>
      <vt:lpstr>11_Custom Design</vt:lpstr>
      <vt:lpstr>8_Custom Design</vt:lpstr>
      <vt:lpstr>14_Custom Design</vt:lpstr>
      <vt:lpstr>9_Custom Design</vt:lpstr>
      <vt:lpstr>7_Custom Design</vt:lpstr>
      <vt:lpstr>4_Custom Design</vt:lpstr>
      <vt:lpstr>6_Custom Design</vt:lpstr>
      <vt:lpstr>5_Custom Design</vt:lpstr>
      <vt:lpstr>13_Custom Design</vt:lpstr>
      <vt:lpstr>12_Custom Design</vt:lpstr>
      <vt:lpstr>17_Custom Design</vt:lpstr>
      <vt:lpstr>18_Custom Design</vt:lpstr>
      <vt:lpstr>19_Custom Design</vt:lpstr>
      <vt:lpstr>20_Custom Design</vt:lpstr>
      <vt:lpstr>21_Custom Design</vt:lpstr>
      <vt:lpstr>22_Custom Design</vt:lpstr>
      <vt:lpstr>Michigan’s Iron Belle Trail</vt:lpstr>
      <vt:lpstr>National Leader in Trails</vt:lpstr>
      <vt:lpstr>PowerPoint Presentation</vt:lpstr>
      <vt:lpstr>Iron Belle Trail Two Routes, one great trail </vt:lpstr>
      <vt:lpstr>The Hiking Route</vt:lpstr>
      <vt:lpstr>Biking Route</vt:lpstr>
      <vt:lpstr>How is it going to happen?</vt:lpstr>
      <vt:lpstr>Challenges</vt:lpstr>
      <vt:lpstr>Funding Strategy</vt:lpstr>
      <vt:lpstr>Trail Gaps in the Route</vt:lpstr>
      <vt:lpstr>Crawford County  Route Planning as of Jan 2017</vt:lpstr>
      <vt:lpstr>Crawford County  Proposed Route South of City</vt:lpstr>
      <vt:lpstr>Crawford County  Proposed Route Along Old 27 N -</vt:lpstr>
      <vt:lpstr>Crawford County Next Steps</vt:lpstr>
      <vt:lpstr>Crawford County  Next Steps</vt:lpstr>
      <vt:lpstr>Crawford County  Phase III (Grayling Twp.)</vt:lpstr>
      <vt:lpstr>Crawford County  Phase III (Grayling Twp.)</vt:lpstr>
      <vt:lpstr>Crawford County  Phase III (Grayling Twp.)</vt:lpstr>
      <vt:lpstr>Crawford County  Phase III (Grayling Twp.)</vt:lpstr>
      <vt:lpstr>Major Funding Source #1</vt:lpstr>
      <vt:lpstr>Major Funding Source #2</vt:lpstr>
      <vt:lpstr>Other Funding Sources</vt:lpstr>
      <vt:lpstr>Trails are good for communities</vt:lpstr>
      <vt:lpstr>If you build it. . .</vt:lpstr>
      <vt:lpstr>Understanding the benefits helps . . .</vt:lpstr>
      <vt:lpstr>Questions?</vt:lpstr>
    </vt:vector>
  </TitlesOfParts>
  <Company>State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Stojakovich, Tina (DNR)</dc:creator>
  <cp:lastModifiedBy>Steph L</cp:lastModifiedBy>
  <cp:revision>333</cp:revision>
  <cp:lastPrinted>2015-09-15T20:47:11Z</cp:lastPrinted>
  <dcterms:created xsi:type="dcterms:W3CDTF">2014-02-27T15:02:23Z</dcterms:created>
  <dcterms:modified xsi:type="dcterms:W3CDTF">2017-01-18T19:24:51Z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